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9" r:id="rId3"/>
    <p:sldId id="276" r:id="rId4"/>
    <p:sldId id="257" r:id="rId5"/>
    <p:sldId id="270" r:id="rId6"/>
    <p:sldId id="271" r:id="rId7"/>
    <p:sldId id="272" r:id="rId8"/>
    <p:sldId id="275" r:id="rId9"/>
    <p:sldId id="273" r:id="rId10"/>
    <p:sldId id="278" r:id="rId11"/>
    <p:sldId id="260" r:id="rId12"/>
    <p:sldId id="269" r:id="rId13"/>
    <p:sldId id="26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0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2EF62-15EF-4E0B-8B76-D1E69AE7E6CC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FC48E-DAAD-4B03-932F-F11B5DB487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956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FC48E-DAAD-4B03-932F-F11B5DB4878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605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777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074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749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FA46A-E3E5-44D8-9691-CB6E58BC59C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1A47A-47FC-4B68-B690-E249911E4B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561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96152-0B19-41FE-8349-036E2E2C1D2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AB58A-893A-4177-8DB1-8F224A3CB0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5430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D90B5-8C67-43AB-9142-4C8B1CB9348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FD1D9-0E2D-4B6D-8B01-F26AAED25A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2794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AF03F-898E-413F-8400-52CFC1DE447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15423-38C6-4EE5-A7E5-5EDC74151B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6044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B5C02-AA00-47BD-B3B5-AAA4D906E82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126C6-74A3-4656-A529-FC2DC3B2BC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0420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20329-EA4E-407D-8CD2-433CF73A4DC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2C582-BFD1-405E-9591-4429DF1129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7162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0C9E0-2220-4DA4-8254-C01F0C1C687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552FD-3318-4901-B3F6-85B92313B5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41940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BF116-443B-4D5F-A413-4F1E6A76541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6823B-8125-48CE-969A-1179C013A8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399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492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B473B-EA23-487E-9AC9-C9BB7257FAE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2C20B-B90E-4658-88A3-D56470E16D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47813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CBA11-8E53-4A46-BDE5-06F4D72A0C3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38249-E1DF-42E6-8B1A-0FA7DCE38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0264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F0A20-432C-4E7D-B0F8-D691B6F4497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46CAC-0BB0-465C-95F6-4BAA3FC5DA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3934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136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337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811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898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544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04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359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14FD1-68C2-4877-8F34-78ACCF2C4B41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48764-538D-4462-B1C4-DA816E6A84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365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8AD9A7-BD93-4BD0-956C-B976FC99CF4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7121C8-DC56-4095-8EE8-903A38710CEF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339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4220" y="2369502"/>
            <a:ext cx="7772400" cy="270541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  <a:latin typeface="Arial Narrow" panose="020B0606020202030204" pitchFamily="34" charset="0"/>
              </a:rPr>
              <a:t>Единая методика социально-психологического тестирования (ЕМ СПТ): методика и организация тестирования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66766" y="6316346"/>
            <a:ext cx="3167063" cy="290513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/>
              <a:t>7-8 апреля 2022г.</a:t>
            </a:r>
          </a:p>
        </p:txBody>
      </p:sp>
    </p:spTree>
    <p:extLst>
      <p:ext uri="{BB962C8B-B14F-4D97-AF65-F5344CB8AC3E}">
        <p14:creationId xmlns:p14="http://schemas.microsoft.com/office/powerpoint/2010/main" val="1256252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32538" y="199906"/>
            <a:ext cx="80312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Этапы проведения социально-психологического тестирования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78815" y="2131700"/>
            <a:ext cx="7959354" cy="2781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</a:rPr>
              <a:t>1 СЕНТЯБРЯ – 1 ОКТЯБРЯ</a:t>
            </a:r>
          </a:p>
          <a:p>
            <a:pPr algn="ctr"/>
            <a:endParaRPr lang="ru-RU" sz="800" b="1" dirty="0">
              <a:solidFill>
                <a:srgbClr val="0070C0"/>
              </a:solidFill>
            </a:endParaRP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rgbClr val="0070C0"/>
                </a:solidFill>
              </a:rPr>
              <a:t>информационно-разъяснительная компания с родителями или иными законными представителями обучающихся;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rgbClr val="0070C0"/>
                </a:solidFill>
              </a:rPr>
              <a:t>мотивационная работа с обучающимися;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rgbClr val="0070C0"/>
                </a:solidFill>
              </a:rPr>
              <a:t>составление списка обучающихся (18 лет включительно) и утверждение у руководителя ПОУ;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rgbClr val="0070C0"/>
                </a:solidFill>
              </a:rPr>
              <a:t>сбор согласий на участие в СПТ.</a:t>
            </a: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87769" y="1353919"/>
            <a:ext cx="30518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I </a:t>
            </a:r>
            <a:r>
              <a:rPr lang="ru-RU" sz="3200" b="1" dirty="0">
                <a:solidFill>
                  <a:srgbClr val="FF0000"/>
                </a:solidFill>
              </a:rPr>
              <a:t>ЭТАП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3624" y="3285713"/>
            <a:ext cx="2475191" cy="18472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16141" y="5411450"/>
            <a:ext cx="1002411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/>
              <a:t>	</a:t>
            </a:r>
            <a:r>
              <a:rPr lang="ru-RU" sz="2200" dirty="0">
                <a:solidFill>
                  <a:srgbClr val="FF0000"/>
                </a:solidFill>
              </a:rPr>
              <a:t>Руководитель образовательной организации, проводящей тестирование, обеспечивает </a:t>
            </a:r>
            <a:r>
              <a:rPr lang="ru-RU" sz="2200" b="1" u="sng" dirty="0">
                <a:solidFill>
                  <a:srgbClr val="FF0000"/>
                </a:solidFill>
              </a:rPr>
              <a:t>хранение в течение года </a:t>
            </a:r>
            <a:r>
              <a:rPr lang="ru-RU" sz="2200" dirty="0">
                <a:solidFill>
                  <a:srgbClr val="FF0000"/>
                </a:solidFill>
              </a:rPr>
              <a:t>информированных согласий в условиях, гарантирующих конфиденциальность и невозможность несанкционированного доступа к ним</a:t>
            </a:r>
            <a:r>
              <a:rPr 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2223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78035" y="80631"/>
            <a:ext cx="80312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Этапы проведения социально-психологического тестирования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53154" y="1642249"/>
            <a:ext cx="8481060" cy="127939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C00000"/>
              </a:solidFill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14 – 31 ОКТЯБРЯ</a:t>
            </a:r>
          </a:p>
          <a:p>
            <a:pPr algn="just"/>
            <a:r>
              <a:rPr lang="ru-RU" sz="2400" b="1" dirty="0">
                <a:solidFill>
                  <a:srgbClr val="0070C0"/>
                </a:solidFill>
              </a:rPr>
              <a:t> </a:t>
            </a:r>
            <a:r>
              <a:rPr lang="ru-RU" sz="2000" b="1" dirty="0">
                <a:solidFill>
                  <a:srgbClr val="0070C0"/>
                </a:solidFill>
              </a:rPr>
              <a:t>Проведение СПТ, предусматривающее в том числе дистанционную форму</a:t>
            </a:r>
          </a:p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53154" y="3714992"/>
            <a:ext cx="8481060" cy="313856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ЯНВАРЬ –МАЙ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70C0"/>
                </a:solidFill>
              </a:rPr>
              <a:t>оказание содействия в организации профилактических медицинских осмотров обучающихся;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70C0"/>
                </a:solidFill>
              </a:rPr>
              <a:t>разработка мероприятий по оказанию психолого-педагогической помощи обучающимся;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70C0"/>
                </a:solidFill>
              </a:rPr>
              <a:t>коррекционное сопровождение обучающихся попавших в «группу риска»;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70C0"/>
                </a:solidFill>
              </a:rPr>
              <a:t>Включение мероприятий и работу с обучающимися попавших в «группу риска» в ПЛАН ПО ВОСПИТАТЕЛЬНОЙ РАБОТЕ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98396" y="1057474"/>
            <a:ext cx="13905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200" b="1" dirty="0">
                <a:solidFill>
                  <a:srgbClr val="FF0000"/>
                </a:solidFill>
              </a:rPr>
              <a:t>II </a:t>
            </a:r>
            <a:r>
              <a:rPr lang="ru-RU" sz="3200" b="1" dirty="0">
                <a:solidFill>
                  <a:srgbClr val="FF0000"/>
                </a:solidFill>
              </a:rPr>
              <a:t>ЭТАП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43893" y="3060691"/>
            <a:ext cx="14995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200" b="1" dirty="0">
                <a:solidFill>
                  <a:srgbClr val="FF0000"/>
                </a:solidFill>
              </a:rPr>
              <a:t>III </a:t>
            </a:r>
            <a:r>
              <a:rPr lang="ru-RU" sz="3200" b="1" dirty="0">
                <a:solidFill>
                  <a:srgbClr val="FF0000"/>
                </a:solidFill>
              </a:rPr>
              <a:t>ЭТАП</a:t>
            </a:r>
          </a:p>
        </p:txBody>
      </p:sp>
    </p:spTree>
    <p:extLst>
      <p:ext uri="{BB962C8B-B14F-4D97-AF65-F5344CB8AC3E}">
        <p14:creationId xmlns:p14="http://schemas.microsoft.com/office/powerpoint/2010/main" val="2845406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05647" y="0"/>
            <a:ext cx="80312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0070C0"/>
                </a:solidFill>
              </a:rPr>
              <a:t>Спасибо за внимание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71423" y="1179195"/>
            <a:ext cx="7699744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53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3088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8469" y="322236"/>
            <a:ext cx="8901111" cy="1104267"/>
          </a:xfrm>
        </p:spPr>
        <p:txBody>
          <a:bodyPr rtlCol="0">
            <a:noAutofit/>
          </a:bodyPr>
          <a:lstStyle/>
          <a:p>
            <a:pPr algn="ctr">
              <a:defRPr/>
            </a:pPr>
            <a:br>
              <a:rPr lang="ru-RU" altLang="ru-RU" sz="24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</a:br>
            <a:r>
              <a:rPr lang="ru-RU" altLang="ru-RU" sz="28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  <a:t>Единая методика социально-психологического тестирования </a:t>
            </a:r>
            <a:endParaRPr lang="ru-RU" sz="2800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73400" y="3811589"/>
            <a:ext cx="6713538" cy="2889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alt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129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475663" y="6415089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9029D4-4B46-45CA-B0C8-766101C3AFCD}" type="slidenum">
              <a:rPr lang="ru-RU" altLang="ru-RU">
                <a:latin typeface="Arial Narrow" panose="020B0606020202030204" pitchFamily="34" charset="0"/>
              </a:rPr>
              <a:pPr/>
              <a:t>2</a:t>
            </a:fld>
            <a:endParaRPr lang="ru-RU" altLang="ru-RU">
              <a:latin typeface="Arial Narrow" panose="020B060602020203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929890" y="1838848"/>
            <a:ext cx="8675956" cy="141013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Единая методика социально-психологического тестирования (ЕМ СПТ) разработана в соответствии с поручением Государственного антинаркотического комитета (протокол от 11.12.2017 г. № 35)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929890" y="4109776"/>
            <a:ext cx="8635763" cy="182016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Единая методика социально-психологического тестирования (ЕМ СПТ) с 2019 является обязательной для использования в образовательных организациях всех субъектов Российской Федерации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229" y="2340924"/>
            <a:ext cx="2222906" cy="252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79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7238" y="411341"/>
            <a:ext cx="8505825" cy="693737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altLang="ru-RU" sz="28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  <a:t>Цель социально-психологического тестирования</a:t>
            </a:r>
            <a:endParaRPr lang="ru-RU" sz="2800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73400" y="3811589"/>
            <a:ext cx="6713538" cy="2889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alt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129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475663" y="6415089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9029D4-4B46-45CA-B0C8-766101C3AFCD}" type="slidenum">
              <a:rPr lang="ru-RU" altLang="ru-RU">
                <a:latin typeface="Arial Narrow" panose="020B0606020202030204" pitchFamily="34" charset="0"/>
              </a:rPr>
              <a:pPr/>
              <a:t>3</a:t>
            </a:fld>
            <a:endParaRPr lang="ru-RU" altLang="ru-RU"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8155" y="1919346"/>
            <a:ext cx="9063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solidFill>
                  <a:srgbClr val="C00000"/>
                </a:solidFill>
              </a:rPr>
              <a:t>	</a:t>
            </a:r>
            <a:r>
              <a:rPr lang="ru-RU" sz="2800" b="1" dirty="0">
                <a:solidFill>
                  <a:schemeClr val="accent2"/>
                </a:solidFill>
              </a:rPr>
              <a:t>Выявление обучающихся  «группы риска» по вовлечению и организация с ними профилактической коррекционной работы.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0308" y="4110991"/>
            <a:ext cx="4431383" cy="190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70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4539" y="65089"/>
            <a:ext cx="8505825" cy="693737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altLang="ru-RU" sz="28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  <a:t>Назначение и область применения ЕМ СПТ</a:t>
            </a:r>
            <a:endParaRPr lang="ru-RU" sz="2800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73400" y="3811589"/>
            <a:ext cx="6713538" cy="2889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alt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129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475663" y="6415089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9029D4-4B46-45CA-B0C8-766101C3AFCD}" type="slidenum">
              <a:rPr lang="ru-RU" altLang="ru-RU">
                <a:latin typeface="Arial Narrow" panose="020B0606020202030204" pitchFamily="34" charset="0"/>
              </a:rPr>
              <a:pPr/>
              <a:t>4</a:t>
            </a:fld>
            <a:endParaRPr lang="ru-RU" altLang="ru-RU"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3020" y="946617"/>
            <a:ext cx="10229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354013" algn="just"/>
            <a:r>
              <a:rPr lang="ru-RU" sz="2400" dirty="0"/>
              <a:t>1. Осуществляет оценку вероятности вовлечения в зависимое поведение на основе соотношения факторов риска (ФР) и факторов защити (ФЗ), воздействующих на обследуемых.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68457" y="2402532"/>
            <a:ext cx="5817869" cy="200259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Не может быть использована для формулировки заключения о наркотической или иной зависимости респондента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44600" y="4660714"/>
            <a:ext cx="102298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3525" indent="-263525"/>
            <a:r>
              <a:rPr lang="ru-RU" sz="2400" dirty="0"/>
              <a:t>2. Выявляет повышенную или незначительную вероятность вовлечения в зависимое поведение</a:t>
            </a:r>
          </a:p>
          <a:p>
            <a:endParaRPr lang="ru-RU" sz="2400" dirty="0"/>
          </a:p>
          <a:p>
            <a:pPr marL="263525" indent="-263525"/>
            <a:r>
              <a:rPr lang="ru-RU" sz="2400" dirty="0"/>
              <a:t>3. ЕМ СПТ применяется для тестирования подростков и юношеского возраста старше 13 лет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75663" y="2226015"/>
            <a:ext cx="2000612" cy="230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023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449" y="163632"/>
            <a:ext cx="9438321" cy="693737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altLang="ru-RU" sz="28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  <a:t>Принцип построения и формы проведения ЕМ СПТ</a:t>
            </a:r>
            <a:endParaRPr lang="ru-RU" sz="2800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73400" y="3811589"/>
            <a:ext cx="6713538" cy="2889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alt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129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475663" y="6415089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9029D4-4B46-45CA-B0C8-766101C3AFCD}" type="slidenum">
              <a:rPr lang="ru-RU" altLang="ru-RU">
                <a:latin typeface="Arial Narrow" panose="020B0606020202030204" pitchFamily="34" charset="0"/>
              </a:rPr>
              <a:pPr/>
              <a:t>5</a:t>
            </a:fld>
            <a:endParaRPr lang="ru-RU" altLang="ru-RU">
              <a:latin typeface="Arial Narrow" panose="020B0606020202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984307"/>
            <a:ext cx="5394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Принципы построения методики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23635" y="1723197"/>
            <a:ext cx="3006090" cy="48949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70C0"/>
                </a:solidFill>
              </a:rPr>
              <a:t>НАУЧНОСТЬ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631657" y="2427410"/>
            <a:ext cx="4277678" cy="51835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70C0"/>
                </a:solidFill>
              </a:rPr>
              <a:t>КОНФИДЕНЦИАЛЬНОСТЬ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67451" y="3165844"/>
            <a:ext cx="3006090" cy="44648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70C0"/>
                </a:solidFill>
              </a:rPr>
              <a:t>ДОБРОВОЛЬНОСТЬ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90786" y="3835766"/>
            <a:ext cx="3006090" cy="4733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70C0"/>
                </a:solidFill>
              </a:rPr>
              <a:t>ДОСТОВЕРНОСТЬ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90786" y="4512028"/>
            <a:ext cx="3006090" cy="45431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70C0"/>
                </a:solidFill>
              </a:rPr>
              <a:t>ПРИНЦИП РАЗВИТИЯ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31657" y="5209670"/>
            <a:ext cx="4277678" cy="47235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70C0"/>
                </a:solidFill>
              </a:rPr>
              <a:t>ЕДИНООБРАЗИЕ ПРОВЕДЕНИЯ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290786" y="5903705"/>
            <a:ext cx="3006090" cy="52667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70C0"/>
                </a:solidFill>
              </a:rPr>
              <a:t>СИСТИМАТИЧНОСТЬ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310" y="1873485"/>
            <a:ext cx="5071263" cy="38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903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74897" y="1397228"/>
            <a:ext cx="7539777" cy="54065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4579" y="99379"/>
            <a:ext cx="8505825" cy="693737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altLang="ru-RU" sz="28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  <a:t>Особенности ЕМ СПТ</a:t>
            </a:r>
            <a:endParaRPr lang="ru-RU" sz="2800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73400" y="3811589"/>
            <a:ext cx="6713538" cy="2889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alt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9627" y="2458561"/>
            <a:ext cx="2143125" cy="21431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37659" y="793116"/>
            <a:ext cx="5394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Возрастная модификация единой методики СПТ </a:t>
            </a:r>
          </a:p>
        </p:txBody>
      </p:sp>
    </p:spTree>
    <p:extLst>
      <p:ext uri="{BB962C8B-B14F-4D97-AF65-F5344CB8AC3E}">
        <p14:creationId xmlns:p14="http://schemas.microsoft.com/office/powerpoint/2010/main" val="439450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1950" y="148957"/>
            <a:ext cx="6031786" cy="693737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altLang="ru-RU" sz="32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  <a:t>Особенности ЕМ СПТ</a:t>
            </a:r>
            <a:endParaRPr lang="ru-RU" sz="3200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73400" y="3811589"/>
            <a:ext cx="6713538" cy="2889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alt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92977" y="1773138"/>
            <a:ext cx="2466975" cy="18573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71949" y="942141"/>
            <a:ext cx="70065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Категории обучающихся подлежащие социально-психологическому тестированию в ПОУ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74995" y="2074022"/>
            <a:ext cx="4000499" cy="67151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Обучающиеся ПОУ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674994" y="3046417"/>
            <a:ext cx="4000499" cy="67151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Слушатели ПОУ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9282" y="4569305"/>
            <a:ext cx="62685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Для категорий обучающихся детей-сирот, слушателей рекомендовано предусмотреть принятие локальных актов, регулирующих проведение СПТ для данной категории 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2547620" y="3717928"/>
            <a:ext cx="525780" cy="93005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45109" y="4377069"/>
            <a:ext cx="2883658" cy="157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55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6375" y="464534"/>
            <a:ext cx="8505825" cy="693737"/>
          </a:xfrm>
        </p:spPr>
        <p:txBody>
          <a:bodyPr rtlCol="0">
            <a:noAutofit/>
          </a:bodyPr>
          <a:lstStyle/>
          <a:p>
            <a:pPr algn="ctr">
              <a:defRPr/>
            </a:pPr>
            <a:br>
              <a:rPr lang="ru-RU" altLang="ru-RU" sz="24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</a:br>
            <a:r>
              <a:rPr lang="ru-RU" altLang="ru-RU" sz="32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  <a:t>Особенности ЕМ СПТ</a:t>
            </a:r>
            <a:endParaRPr lang="ru-RU" sz="3200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73400" y="3811589"/>
            <a:ext cx="6713538" cy="2889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alt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387" y="1943101"/>
            <a:ext cx="2349976" cy="23499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00450" y="2210148"/>
            <a:ext cx="73609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 использованию и консультационной, коррекционной и профилактической работе допускаются </a:t>
            </a:r>
            <a:r>
              <a:rPr lang="ru-RU" sz="2800" b="1" u="sng" dirty="0">
                <a:solidFill>
                  <a:srgbClr val="C00000"/>
                </a:solidFill>
              </a:rPr>
              <a:t>специалисты</a:t>
            </a:r>
            <a:r>
              <a:rPr lang="ru-RU" sz="2800" b="1" dirty="0">
                <a:solidFill>
                  <a:srgbClr val="C00000"/>
                </a:solidFill>
              </a:rPr>
              <a:t>, имеющие </a:t>
            </a:r>
            <a:r>
              <a:rPr lang="ru-RU" sz="2800" b="1" u="sng" dirty="0">
                <a:solidFill>
                  <a:srgbClr val="C00000"/>
                </a:solidFill>
              </a:rPr>
              <a:t>высшее психологическое 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2071214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558" y="42546"/>
            <a:ext cx="11705521" cy="716539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altLang="ru-RU" sz="22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  <a:t>Социально-психологическое тестирование как диагностический </a:t>
            </a:r>
            <a:br>
              <a:rPr lang="ru-RU" altLang="ru-RU" sz="22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</a:br>
            <a:r>
              <a:rPr lang="ru-RU" altLang="ru-RU" sz="2200" b="1" dirty="0">
                <a:solidFill>
                  <a:srgbClr val="0070C0"/>
                </a:solidFill>
                <a:latin typeface="PT Sans Narrow" pitchFamily="34" charset="-52"/>
                <a:ea typeface="PT Sans Narrow" pitchFamily="34" charset="-52"/>
                <a:cs typeface="+mn-cs"/>
              </a:rPr>
              <a:t>компонент воспитательной деятельности ПОУ</a:t>
            </a:r>
            <a:endParaRPr lang="ru-RU" sz="2200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73400" y="3811589"/>
            <a:ext cx="6713538" cy="2889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alt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069766" y="2685977"/>
            <a:ext cx="2748915" cy="27380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Единая методика социально-психологического тестирования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85950" y="6014723"/>
            <a:ext cx="9349740" cy="8229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План воспитательной работы профессионального образовательного учреждения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41424" y="858742"/>
            <a:ext cx="2806063" cy="120430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Выявление факторов, провоцирующих вовлечение в зависимое поведение 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71906" y="2238926"/>
            <a:ext cx="2958200" cy="11454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Мотивирование обучающихся на </a:t>
            </a:r>
            <a:r>
              <a:rPr lang="ru-RU" sz="2000" b="1" dirty="0" err="1">
                <a:solidFill>
                  <a:srgbClr val="7030A0"/>
                </a:solidFill>
              </a:rPr>
              <a:t>самообследование</a:t>
            </a:r>
            <a:r>
              <a:rPr lang="ru-RU" sz="2000" b="1" dirty="0">
                <a:solidFill>
                  <a:srgbClr val="7030A0"/>
                </a:solidFill>
              </a:rPr>
              <a:t> и саморазвитие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632899" y="2237300"/>
            <a:ext cx="2855905" cy="11470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Психолого-педагогическая помощь в сопровождении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53697" y="4677283"/>
            <a:ext cx="2818894" cy="122258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Коррекционная работа на индивидуальном и групповом уровне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541608" y="4666851"/>
            <a:ext cx="2832531" cy="123301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Информационно-просветительская (профилактическая работа)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788737" y="1415463"/>
            <a:ext cx="2182110" cy="70715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899784" y="1431885"/>
            <a:ext cx="2148114" cy="72001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689590" y="3461545"/>
            <a:ext cx="0" cy="1127028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10121313" y="3491482"/>
            <a:ext cx="0" cy="1127028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688114" y="5673177"/>
            <a:ext cx="3795883" cy="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Стрелка вверх 31"/>
          <p:cNvSpPr/>
          <p:nvPr/>
        </p:nvSpPr>
        <p:spPr>
          <a:xfrm>
            <a:off x="6217318" y="2121740"/>
            <a:ext cx="420914" cy="53062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верх 32"/>
          <p:cNvSpPr/>
          <p:nvPr/>
        </p:nvSpPr>
        <p:spPr>
          <a:xfrm rot="4275797" flipH="1">
            <a:off x="7958718" y="2662299"/>
            <a:ext cx="399522" cy="8314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верх 33"/>
          <p:cNvSpPr/>
          <p:nvPr/>
        </p:nvSpPr>
        <p:spPr>
          <a:xfrm rot="17689644" flipH="1">
            <a:off x="4610563" y="2569527"/>
            <a:ext cx="399522" cy="8314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верх 34"/>
          <p:cNvSpPr/>
          <p:nvPr/>
        </p:nvSpPr>
        <p:spPr>
          <a:xfrm rot="7103889" flipH="1">
            <a:off x="8108414" y="3933798"/>
            <a:ext cx="399522" cy="8314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верх 35"/>
          <p:cNvSpPr/>
          <p:nvPr/>
        </p:nvSpPr>
        <p:spPr>
          <a:xfrm rot="14559138" flipH="1">
            <a:off x="4394939" y="3905100"/>
            <a:ext cx="399522" cy="8314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790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4823</TotalTime>
  <Words>436</Words>
  <Application>Microsoft Office PowerPoint</Application>
  <PresentationFormat>Широкоэкранный</PresentationFormat>
  <Paragraphs>65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Arial Narrow</vt:lpstr>
      <vt:lpstr>Calibri</vt:lpstr>
      <vt:lpstr>Calibri Light</vt:lpstr>
      <vt:lpstr>PT Sans Narrow</vt:lpstr>
      <vt:lpstr>Wingdings</vt:lpstr>
      <vt:lpstr>Тема Office</vt:lpstr>
      <vt:lpstr>1_Тема Office</vt:lpstr>
      <vt:lpstr>Единая методика социально-психологического тестирования (ЕМ СПТ): методика и организация тестирования</vt:lpstr>
      <vt:lpstr> Единая методика социально-психологического тестирования </vt:lpstr>
      <vt:lpstr>Цель социально-психологического тестирования</vt:lpstr>
      <vt:lpstr>Назначение и область применения ЕМ СПТ</vt:lpstr>
      <vt:lpstr>Принцип построения и формы проведения ЕМ СПТ</vt:lpstr>
      <vt:lpstr>Особенности ЕМ СПТ</vt:lpstr>
      <vt:lpstr>Особенности ЕМ СПТ</vt:lpstr>
      <vt:lpstr> Особенности ЕМ СПТ</vt:lpstr>
      <vt:lpstr>Социально-психологическое тестирование как диагностический  компонент воспитательной деятельности ПОУ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деятельности отдела : итоги I полугодия 2018 г.</dc:title>
  <dc:creator>Туктарова Равиля Расимовна</dc:creator>
  <cp:lastModifiedBy>ADMINPC</cp:lastModifiedBy>
  <cp:revision>104</cp:revision>
  <cp:lastPrinted>2019-09-25T03:49:51Z</cp:lastPrinted>
  <dcterms:created xsi:type="dcterms:W3CDTF">2018-08-29T00:43:06Z</dcterms:created>
  <dcterms:modified xsi:type="dcterms:W3CDTF">2025-10-16T13:14:43Z</dcterms:modified>
</cp:coreProperties>
</file>