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85" r:id="rId2"/>
    <p:sldId id="256" r:id="rId3"/>
    <p:sldId id="278" r:id="rId4"/>
    <p:sldId id="279" r:id="rId5"/>
    <p:sldId id="261" r:id="rId6"/>
    <p:sldId id="257" r:id="rId7"/>
    <p:sldId id="258" r:id="rId8"/>
    <p:sldId id="259" r:id="rId9"/>
    <p:sldId id="262" r:id="rId10"/>
    <p:sldId id="260" r:id="rId11"/>
    <p:sldId id="263" r:id="rId12"/>
    <p:sldId id="264" r:id="rId13"/>
    <p:sldId id="280" r:id="rId14"/>
    <p:sldId id="284" r:id="rId15"/>
    <p:sldId id="281" r:id="rId16"/>
    <p:sldId id="282" r:id="rId17"/>
    <p:sldId id="283" r:id="rId18"/>
    <p:sldId id="265" r:id="rId19"/>
    <p:sldId id="269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5D3EAD-E068-4F27-AD48-F239CED2E19F}" type="datetimeFigureOut">
              <a:rPr lang="ru-RU" smtClean="0"/>
              <a:pPr/>
              <a:t>23.10.2023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1ECF3-2C84-4622-9B3E-468646DC9B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242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61ECF3-2C84-4622-9B3E-468646DC9B2E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682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9FB-9923-40B9-B17E-45C216EABDE1}" type="datetimeFigureOut">
              <a:rPr lang="ru-RU" smtClean="0"/>
              <a:pPr/>
              <a:t>23.10.2023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7B9C24B-320E-4CBF-A805-252B256C8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9FB-9923-40B9-B17E-45C216EABDE1}" type="datetimeFigureOut">
              <a:rPr lang="ru-RU" smtClean="0"/>
              <a:pPr/>
              <a:t>23.10.2023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7B9C24B-320E-4CBF-A805-252B256C8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9FB-9923-40B9-B17E-45C216EABDE1}" type="datetimeFigureOut">
              <a:rPr lang="ru-RU" smtClean="0"/>
              <a:pPr/>
              <a:t>23.10.2023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C24B-320E-4CBF-A805-252B256C8B9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9FB-9923-40B9-B17E-45C216EABDE1}" type="datetimeFigureOut">
              <a:rPr lang="ru-RU" smtClean="0"/>
              <a:pPr/>
              <a:t>23.10.2023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C24B-320E-4CBF-A805-252B256C8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9FB-9923-40B9-B17E-45C216EABDE1}" type="datetimeFigureOut">
              <a:rPr lang="ru-RU" smtClean="0"/>
              <a:pPr/>
              <a:t>23.10.2023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7B9C24B-320E-4CBF-A805-252B256C8B9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9FB-9923-40B9-B17E-45C216EABDE1}" type="datetimeFigureOut">
              <a:rPr lang="ru-RU" smtClean="0"/>
              <a:pPr/>
              <a:t>23.10.2023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C24B-320E-4CBF-A805-252B256C8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9FB-9923-40B9-B17E-45C216EABDE1}" type="datetimeFigureOut">
              <a:rPr lang="ru-RU" smtClean="0"/>
              <a:pPr/>
              <a:t>23.10.2023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C24B-320E-4CBF-A805-252B256C8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9FB-9923-40B9-B17E-45C216EABDE1}" type="datetimeFigureOut">
              <a:rPr lang="ru-RU" smtClean="0"/>
              <a:pPr/>
              <a:t>23.10.2023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C24B-320E-4CBF-A805-252B256C8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9FB-9923-40B9-B17E-45C216EABDE1}" type="datetimeFigureOut">
              <a:rPr lang="ru-RU" smtClean="0"/>
              <a:pPr/>
              <a:t>23.10.2023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C24B-320E-4CBF-A805-252B256C8B9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9FB-9923-40B9-B17E-45C216EABDE1}" type="datetimeFigureOut">
              <a:rPr lang="ru-RU" smtClean="0"/>
              <a:pPr/>
              <a:t>23.10.2023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C24B-320E-4CBF-A805-252B256C8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A9FB-9923-40B9-B17E-45C216EABDE1}" type="datetimeFigureOut">
              <a:rPr lang="ru-RU" smtClean="0"/>
              <a:pPr/>
              <a:t>23.10.2023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9C24B-320E-4CBF-A805-252B256C8B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5000"/>
            <a:duotone>
              <a:schemeClr val="bg2">
                <a:shade val="30000"/>
                <a:satMod val="455000"/>
              </a:schemeClr>
              <a:schemeClr val="bg2">
                <a:tint val="95000"/>
                <a:satMod val="120000"/>
              </a:schemeClr>
            </a:duotone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C74A9FB-9923-40B9-B17E-45C216EABDE1}" type="datetimeFigureOut">
              <a:rPr lang="ru-RU" smtClean="0"/>
              <a:pPr/>
              <a:t>23.10.2023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7B9C24B-320E-4CBF-A805-252B256C8B9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0CF71E-335C-4904-8861-6C1CE4503F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080120"/>
          </a:xfrm>
          <a:effectLst/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Реализация проекта </a:t>
            </a:r>
            <a:br>
              <a:rPr lang="ru-RU" dirty="0"/>
            </a:br>
            <a:r>
              <a:rPr lang="ru-RU" dirty="0"/>
              <a:t>«</a:t>
            </a:r>
            <a:r>
              <a:rPr lang="ru-RU" dirty="0">
                <a:solidFill>
                  <a:schemeClr val="accent1"/>
                </a:solidFill>
              </a:rPr>
              <a:t>Говорим по-русски</a:t>
            </a:r>
            <a:r>
              <a:rPr lang="ru-RU" dirty="0"/>
              <a:t>»</a:t>
            </a:r>
            <a:br>
              <a:rPr lang="ru-RU" dirty="0"/>
            </a:br>
            <a:r>
              <a:rPr lang="ru-RU" dirty="0"/>
              <a:t>                                                                 </a:t>
            </a:r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</a:t>
            </a:r>
            <a:br>
              <a:rPr lang="ru-RU" sz="9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9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учитель русского языка и литературы</a:t>
            </a:r>
            <a:br>
              <a:rPr lang="ru-RU" sz="9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9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МКОУ СОШ №7</a:t>
            </a:r>
            <a:br>
              <a:rPr lang="ru-RU" sz="9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9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Ибрагимова Ханум </a:t>
            </a:r>
            <a:r>
              <a:rPr lang="ru-RU" sz="9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Алиевна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2BEA637-A6B1-4E8C-A39A-F7A6DE1F4C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1000" y="404664"/>
            <a:ext cx="8458200" cy="1080120"/>
          </a:xfrm>
        </p:spPr>
        <p:txBody>
          <a:bodyPr/>
          <a:lstStyle/>
          <a:p>
            <a:pPr algn="ctr"/>
            <a:r>
              <a:rPr lang="ru-RU" dirty="0"/>
              <a:t>Республика Дагестан</a:t>
            </a:r>
          </a:p>
          <a:p>
            <a:pPr algn="ctr"/>
            <a:r>
              <a:rPr lang="ru-RU" dirty="0"/>
              <a:t>ГО «город Буйнакск» МКУ УОГБ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428242A-9F0C-469B-AFA6-9C6828F40C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1700808"/>
            <a:ext cx="4572000" cy="3252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73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908720"/>
            <a:ext cx="8458200" cy="3528392"/>
          </a:xfrm>
        </p:spPr>
        <p:txBody>
          <a:bodyPr anchor="t">
            <a:normAutofit/>
          </a:bodyPr>
          <a:lstStyle/>
          <a:p>
            <a:pPr algn="ctr"/>
            <a:r>
              <a:rPr lang="ru-RU" sz="4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Обучение детей-мигрантов в условиях общеобразовательной школы</a:t>
            </a:r>
          </a:p>
        </p:txBody>
      </p:sp>
      <p:pic>
        <p:nvPicPr>
          <p:cNvPr id="4" name="Picture 201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88024" y="4725144"/>
            <a:ext cx="4355976" cy="2132856"/>
          </a:xfrm>
          <a:prstGeom prst="rect">
            <a:avLst/>
          </a:prstGeom>
        </p:spPr>
      </p:pic>
      <p:pic>
        <p:nvPicPr>
          <p:cNvPr id="5" name="Picture 201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083" y="4509120"/>
            <a:ext cx="4475909" cy="2324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535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268760"/>
            <a:ext cx="849694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arenR"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дети-мигранты не говорят или плохо говорят на русском языке, а педагогам надо обучать их в одной группе (классе) с русскоязычными детьми;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arenR"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дети-мигранты поступают в образовательную организацию без специальной подготовки, не могут усвоить программу;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arenR"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педагоги не знают методики работы с детьми мигрантами, не знают их родного языка, не всегда учитывают их родной менталитет и религиозные традиции;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arenR"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нет базовых программ обучения детей-мигрантов в русскоязычных детских школах, нет методических пособий, специальных учебников и др.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64998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Трудности обучения детей-мигрантов русскому языку как иностранному: </a:t>
            </a:r>
          </a:p>
        </p:txBody>
      </p:sp>
    </p:spTree>
    <p:extLst>
      <p:ext uri="{BB962C8B-B14F-4D97-AF65-F5344CB8AC3E}">
        <p14:creationId xmlns:p14="http://schemas.microsoft.com/office/powerpoint/2010/main" val="3176532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582341"/>
            <a:ext cx="828092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–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возможность дополнительного образования (коррекционно-развивающие группы); 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кружковая работа; 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система коррекционных занятий по русскому языку; 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использование информационных технологий; 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использование возможностей образовательной среды, проектных технологий;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создание адресного учебно-методического комплекта (АУМК) для обучения детей мигрантов русскому языку как иностранному.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370186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Пути преодоления трудностей: </a:t>
            </a:r>
          </a:p>
        </p:txBody>
      </p:sp>
    </p:spTree>
    <p:extLst>
      <p:ext uri="{BB962C8B-B14F-4D97-AF65-F5344CB8AC3E}">
        <p14:creationId xmlns:p14="http://schemas.microsoft.com/office/powerpoint/2010/main" val="3053416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95342" y="1484784"/>
            <a:ext cx="82089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Ребенок-мигрант, должен не просто научиться говорить, читать и писать </a:t>
            </a:r>
          </a:p>
          <a:p>
            <a:pPr algn="ctr"/>
            <a:r>
              <a:rPr lang="ru-RU" sz="3600" dirty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по-русски, </a:t>
            </a:r>
          </a:p>
          <a:p>
            <a:pPr algn="ctr"/>
            <a:r>
              <a:rPr lang="ru-RU" sz="3600" b="1" dirty="0">
                <a:solidFill>
                  <a:srgbClr val="C0000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он должен освоить учебно-научный стиль речи</a:t>
            </a:r>
            <a:r>
              <a:rPr lang="ru-RU" sz="3600" dirty="0">
                <a:solidFill>
                  <a:srgbClr val="C0000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, </a:t>
            </a:r>
            <a:r>
              <a:rPr lang="ru-RU" sz="3600" dirty="0">
                <a:solidFill>
                  <a:srgbClr val="00206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для того чтобы получать полноценное образование наряду с носителями русского языка. 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5576" y="332656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Задача - максимум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6777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603648"/>
          </a:xfrm>
          <a:effectLst>
            <a:reflection blurRad="6350" stA="52000" endA="300" endPos="35000" dir="5400000" sy="-100000" algn="bl" rotWithShape="0"/>
          </a:effectLst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проблемы обучения русскому языку как неродному</a:t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283969" y="1988840"/>
            <a:ext cx="4583164" cy="2304256"/>
          </a:xfrm>
          <a:prstGeom prst="ellipse">
            <a:avLst/>
          </a:prstGeom>
          <a:solidFill>
            <a:srgbClr val="92D050">
              <a:alpha val="46000"/>
            </a:srgbClr>
          </a:solidFill>
          <a:ln w="25400" cap="flat" cmpd="sng" algn="ctr">
            <a:solidFill>
              <a:srgbClr val="0078F0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Кроме  того- нерегулярностью языковых явлений в самом русском языке: чем больше в языке исключений из правил, тем труднее он усваивается.</a:t>
            </a:r>
          </a:p>
        </p:txBody>
      </p:sp>
      <p:sp>
        <p:nvSpPr>
          <p:cNvPr id="7" name="Овал 6"/>
          <p:cNvSpPr/>
          <p:nvPr/>
        </p:nvSpPr>
        <p:spPr>
          <a:xfrm>
            <a:off x="1763688" y="4293096"/>
            <a:ext cx="6372225" cy="2347439"/>
          </a:xfrm>
          <a:prstGeom prst="ellipse">
            <a:avLst/>
          </a:prstGeom>
          <a:solidFill>
            <a:srgbClr val="92D050">
              <a:alpha val="63000"/>
            </a:srgbClr>
          </a:solidFill>
          <a:ln w="25400" cap="flat" cmpd="sng" algn="ctr">
            <a:solidFill>
              <a:srgbClr val="0078F0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закономерности русского языка ученики воспринимают через призму родного и переносят явления родного языка в русскую речь, что часто приводит к ошибкам. Такой перенос называется интерференцией.</a:t>
            </a:r>
          </a:p>
        </p:txBody>
      </p:sp>
      <p:sp>
        <p:nvSpPr>
          <p:cNvPr id="13" name="Объект 12"/>
          <p:cNvSpPr>
            <a:spLocks noGrp="1"/>
          </p:cNvSpPr>
          <p:nvPr>
            <p:ph idx="1"/>
          </p:nvPr>
        </p:nvSpPr>
        <p:spPr>
          <a:xfrm>
            <a:off x="304800" y="2564904"/>
            <a:ext cx="3979169" cy="1946845"/>
          </a:xfrm>
          <a:prstGeom prst="ellipse">
            <a:avLst/>
          </a:prstGeom>
          <a:solidFill>
            <a:srgbClr val="92D050">
              <a:alpha val="4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70000" lnSpcReduction="20000"/>
          </a:bodyPr>
          <a:lstStyle/>
          <a:p>
            <a:pPr marL="0" indent="0" algn="ctr">
              <a:buNone/>
              <a:defRPr/>
            </a:pPr>
            <a:r>
              <a:rPr lang="ru-RU" dirty="0">
                <a:solidFill>
                  <a:srgbClr val="C00000"/>
                </a:solidFill>
              </a:rPr>
              <a:t>У большинства детей в сознании сосуществуют системы двух языков</a:t>
            </a:r>
          </a:p>
        </p:txBody>
      </p:sp>
      <p:sp>
        <p:nvSpPr>
          <p:cNvPr id="14" name="Стрелка вниз 13"/>
          <p:cNvSpPr/>
          <p:nvPr/>
        </p:nvSpPr>
        <p:spPr>
          <a:xfrm rot="2167455">
            <a:off x="1910732" y="1715034"/>
            <a:ext cx="110772" cy="9794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rot="19812456">
            <a:off x="7850487" y="1548897"/>
            <a:ext cx="121046" cy="8251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4162923" y="1727488"/>
            <a:ext cx="121046" cy="25357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869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0686"/>
            <a:ext cx="7776864" cy="176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7504" y="2305616"/>
            <a:ext cx="885698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для всех изучающих русский язык как неродной </a:t>
            </a:r>
            <a:r>
              <a:rPr lang="ru-RU" sz="32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особую трудность </a:t>
            </a:r>
            <a:r>
              <a:rPr lang="ru-RU" sz="3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представляют: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3200" dirty="0">
              <a:solidFill>
                <a:srgbClr val="000066"/>
              </a:solidFill>
              <a:latin typeface="Arial"/>
            </a:endParaRP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/>
            </a:pPr>
            <a:r>
              <a:rPr lang="ru-RU" sz="3200" b="1" dirty="0">
                <a:solidFill>
                  <a:srgbClr val="002060"/>
                </a:solidFill>
                <a:latin typeface="Arial"/>
              </a:rPr>
              <a:t>категория рода, 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/>
            </a:pPr>
            <a:r>
              <a:rPr lang="ru-RU" sz="3200" b="1" dirty="0">
                <a:solidFill>
                  <a:srgbClr val="002060"/>
                </a:solidFill>
                <a:latin typeface="Arial"/>
              </a:rPr>
              <a:t>категория одушевлённости/неодушевлённости, </a:t>
            </a:r>
          </a:p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/>
            </a:pPr>
            <a:r>
              <a:rPr lang="ru-RU" sz="3200" b="1" dirty="0">
                <a:solidFill>
                  <a:srgbClr val="002060"/>
                </a:solidFill>
                <a:latin typeface="Arial"/>
              </a:rPr>
              <a:t>русская предложно-падежная и видовременная системы</a:t>
            </a:r>
          </a:p>
        </p:txBody>
      </p:sp>
    </p:spTree>
    <p:extLst>
      <p:ext uri="{BB962C8B-B14F-4D97-AF65-F5344CB8AC3E}">
        <p14:creationId xmlns:p14="http://schemas.microsoft.com/office/powerpoint/2010/main" val="1002772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382286"/>
            <a:ext cx="87849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C00000"/>
                </a:solidFill>
                <a:latin typeface="Arial"/>
              </a:rPr>
              <a:t>Русская  категория рода охватывает: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C00000"/>
                </a:solidFill>
                <a:latin typeface="Arial"/>
              </a:rPr>
              <a:t> имена существительные, прилагательные, местоимения, глагольные формы (прошедшее время, условное наклонение, причастия),поэтому правильное усвоение многих явлений грамматики русского языка (склонение существительных, согласование прилагательных, порядковых числительных и т.п.) зависит от правильного определения рода</a:t>
            </a:r>
          </a:p>
        </p:txBody>
      </p:sp>
    </p:spTree>
    <p:extLst>
      <p:ext uri="{BB962C8B-B14F-4D97-AF65-F5344CB8AC3E}">
        <p14:creationId xmlns:p14="http://schemas.microsoft.com/office/powerpoint/2010/main" val="3414126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59632" y="332656"/>
            <a:ext cx="640871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ru-RU" sz="4000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Первый этап - тестирование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844824"/>
            <a:ext cx="828092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Аудирование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Говорение</a:t>
            </a:r>
          </a:p>
          <a:p>
            <a:pPr algn="ctr"/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Чтение</a:t>
            </a:r>
          </a:p>
          <a:p>
            <a:pPr algn="ctr"/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Письмо</a:t>
            </a:r>
          </a:p>
          <a:p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960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8568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C00000"/>
                </a:solidFill>
                <a:latin typeface="Arial" charset="0"/>
              </a:rPr>
              <a:t>Методы и формы работы по обучению русскому языку как неродному</a:t>
            </a:r>
            <a:endParaRPr lang="ru-RU" sz="2800" kern="0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1844824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КОЛЛЕКТИВНАЯ РАБОТА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2368044"/>
            <a:ext cx="90364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</a:rPr>
              <a:t>	Достоинство этой формы работы состоит в том, что она значительно увеличивает объём речевой деятельности на уроках: </a:t>
            </a:r>
          </a:p>
          <a:p>
            <a:r>
              <a:rPr lang="ru-RU" sz="2400" dirty="0">
                <a:solidFill>
                  <a:srgbClr val="002060"/>
                </a:solidFill>
              </a:rPr>
              <a:t>хоровые ответы помогают преодолеть боязнь допустить ошибку, а это самое главное в работе с такими учениками. </a:t>
            </a:r>
          </a:p>
          <a:p>
            <a:r>
              <a:rPr lang="ru-RU" sz="2400" dirty="0">
                <a:solidFill>
                  <a:srgbClr val="002060"/>
                </a:solidFill>
              </a:rPr>
              <a:t>	Данная форма работы удобна для разыгрывания предлагаемых речевых ситуаций, которые побуждают их спросить или сказать что-либо на русском языке. Она  помогает создать у детей запас наиболее употребительных русских слов и фраз для использования их в разговорной речи. </a:t>
            </a:r>
          </a:p>
        </p:txBody>
      </p:sp>
    </p:spTree>
    <p:extLst>
      <p:ext uri="{BB962C8B-B14F-4D97-AF65-F5344CB8AC3E}">
        <p14:creationId xmlns:p14="http://schemas.microsoft.com/office/powerpoint/2010/main" val="3421737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0" y="0"/>
            <a:ext cx="4751388" cy="1201738"/>
          </a:xfrm>
          <a:prstGeom prst="ellipse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002060"/>
                </a:solidFill>
              </a:rPr>
              <a:t>Работа в парах</a:t>
            </a:r>
          </a:p>
        </p:txBody>
      </p:sp>
      <p:sp>
        <p:nvSpPr>
          <p:cNvPr id="3" name="Овал 2"/>
          <p:cNvSpPr/>
          <p:nvPr/>
        </p:nvSpPr>
        <p:spPr>
          <a:xfrm>
            <a:off x="4140200" y="765175"/>
            <a:ext cx="5003800" cy="1368425"/>
          </a:xfrm>
          <a:prstGeom prst="ellipse">
            <a:avLst/>
          </a:prstGeom>
          <a:solidFill>
            <a:srgbClr val="AABEF6">
              <a:lumMod val="90000"/>
            </a:srgbClr>
          </a:solidFill>
          <a:ln w="25400" cap="flat" cmpd="sng" algn="ctr">
            <a:solidFill>
              <a:srgbClr val="0078F0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Работа по цепочке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251520" y="1532514"/>
            <a:ext cx="4141092" cy="5013325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" pitchFamily="2" charset="2"/>
              <a:buChar char="o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p"/>
              <a:defRPr sz="20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n"/>
              <a:defRPr sz="18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o"/>
              <a:defRPr sz="1800">
                <a:solidFill>
                  <a:schemeClr val="tx2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o"/>
              <a:defRPr sz="1800">
                <a:solidFill>
                  <a:schemeClr val="tx2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o"/>
              <a:defRPr sz="1800">
                <a:solidFill>
                  <a:schemeClr val="tx2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o"/>
              <a:defRPr sz="1800">
                <a:solidFill>
                  <a:schemeClr val="tx2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o"/>
              <a:defRPr sz="1800">
                <a:solidFill>
                  <a:schemeClr val="tx2"/>
                </a:solidFill>
                <a:latin typeface="+mn-lt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8F0"/>
              </a:buClr>
              <a:buSzPct val="85000"/>
              <a:buNone/>
              <a:tabLst/>
              <a:defRPr/>
            </a:pPr>
            <a:r>
              <a:rPr kumimoji="0" lang="ru-RU" sz="240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Работа в парах  помогает исправлять речевые ошибки учеников путём составления диалога по заданной ситуации. Дети оказывают друг другу помощь в правильном и чётком произношении неродной речи. Выработка фонематического слуха достигается и за счёт индивидуальной  работы с учеником.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8F0"/>
              </a:buClr>
              <a:buSzPct val="85000"/>
              <a:buFont typeface="Wingdings" pitchFamily="2" charset="2"/>
              <a:buChar char="o"/>
              <a:tabLst/>
              <a:defRPr/>
            </a:pP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Содержимое 3"/>
          <p:cNvSpPr txBox="1">
            <a:spLocks/>
          </p:cNvSpPr>
          <p:nvPr/>
        </p:nvSpPr>
        <p:spPr bwMode="auto">
          <a:xfrm>
            <a:off x="4932040" y="2276872"/>
            <a:ext cx="4105275" cy="3933825"/>
          </a:xfrm>
          <a:prstGeom prst="rect">
            <a:avLst/>
          </a:prstGeom>
          <a:solidFill>
            <a:srgbClr val="AABEF6">
              <a:lumMod val="9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" pitchFamily="2" charset="2"/>
              <a:buChar char="o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p"/>
              <a:defRPr sz="20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n"/>
              <a:defRPr sz="18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o"/>
              <a:defRPr sz="1800">
                <a:solidFill>
                  <a:schemeClr val="tx2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o"/>
              <a:defRPr sz="1800">
                <a:solidFill>
                  <a:schemeClr val="tx2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o"/>
              <a:defRPr sz="1800">
                <a:solidFill>
                  <a:schemeClr val="tx2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o"/>
              <a:defRPr sz="1800">
                <a:solidFill>
                  <a:schemeClr val="tx2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o"/>
              <a:defRPr sz="1800">
                <a:solidFill>
                  <a:schemeClr val="tx2"/>
                </a:solidFill>
                <a:latin typeface="+mn-lt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8F0"/>
              </a:buClr>
              <a:buSzPct val="85000"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Работа по цепочке используется при отработке техники чтения, при закреплении знаний грамматических форм и структур со зрительной опорой и без неё, при составлении рассказов по сюжетным картинкам, при пересказе.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78F0"/>
              </a:buClr>
              <a:buSzPct val="85000"/>
              <a:buFont typeface="Wingdings" pitchFamily="2" charset="2"/>
              <a:buChar char="o"/>
              <a:tabLst/>
              <a:defRPr/>
            </a:pP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srgbClr val="000066">
                  <a:lumMod val="50000"/>
                </a:srgb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690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476672"/>
            <a:ext cx="8820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Занимательные  наглядные, словесные, ролевые игры</a:t>
            </a:r>
          </a:p>
        </p:txBody>
      </p:sp>
      <p:sp>
        <p:nvSpPr>
          <p:cNvPr id="8" name="Овал 7"/>
          <p:cNvSpPr/>
          <p:nvPr/>
        </p:nvSpPr>
        <p:spPr>
          <a:xfrm>
            <a:off x="467544" y="2234445"/>
            <a:ext cx="4896544" cy="1931369"/>
          </a:xfrm>
          <a:prstGeom prst="ellipse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</a:rPr>
              <a:t>различные виды карточек как для индивидуальной работы, так и для групповой,</a:t>
            </a:r>
          </a:p>
          <a:p>
            <a:pPr algn="ctr">
              <a:defRPr/>
            </a:pP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697016" y="2234445"/>
            <a:ext cx="2952328" cy="1478718"/>
          </a:xfrm>
          <a:prstGeom prst="ellipse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/>
            <a:endParaRPr lang="ru-RU" sz="2400" dirty="0">
              <a:solidFill>
                <a:srgbClr val="002060"/>
              </a:solidFill>
            </a:endParaRPr>
          </a:p>
          <a:p>
            <a:pPr lvl="0" algn="ctr"/>
            <a:r>
              <a:rPr lang="ru-RU" sz="2400" b="1" dirty="0">
                <a:solidFill>
                  <a:srgbClr val="002060"/>
                </a:solidFill>
              </a:rPr>
              <a:t>раздаточный материал</a:t>
            </a:r>
          </a:p>
          <a:p>
            <a:pPr algn="ctr">
              <a:defRPr/>
            </a:pP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724128" y="3923930"/>
            <a:ext cx="2960761" cy="970201"/>
          </a:xfrm>
          <a:prstGeom prst="ellipse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002060"/>
                </a:solidFill>
              </a:rPr>
              <a:t>предметные картинки</a:t>
            </a:r>
          </a:p>
        </p:txBody>
      </p:sp>
      <p:sp>
        <p:nvSpPr>
          <p:cNvPr id="11" name="Овал 10"/>
          <p:cNvSpPr/>
          <p:nvPr/>
        </p:nvSpPr>
        <p:spPr>
          <a:xfrm>
            <a:off x="3251568" y="4445025"/>
            <a:ext cx="2466020" cy="1007265"/>
          </a:xfrm>
          <a:prstGeom prst="ellipse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/>
            <a:endParaRPr lang="ru-RU" sz="2400" dirty="0">
              <a:solidFill>
                <a:srgbClr val="002060"/>
              </a:solidFill>
            </a:endParaRPr>
          </a:p>
          <a:p>
            <a:pPr lvl="0" algn="ctr"/>
            <a:r>
              <a:rPr lang="ru-RU" sz="2400" b="1" dirty="0">
                <a:solidFill>
                  <a:srgbClr val="002060"/>
                </a:solidFill>
              </a:rPr>
              <a:t>ребусы</a:t>
            </a:r>
          </a:p>
          <a:p>
            <a:pPr algn="ctr">
              <a:defRPr/>
            </a:pP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717588" y="4948658"/>
            <a:ext cx="2952328" cy="1478718"/>
          </a:xfrm>
          <a:prstGeom prst="ellipse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/>
            <a:endParaRPr lang="ru-RU" sz="2400" dirty="0">
              <a:solidFill>
                <a:srgbClr val="002060"/>
              </a:solidFill>
            </a:endParaRPr>
          </a:p>
          <a:p>
            <a:pPr lvl="0" algn="ctr"/>
            <a:r>
              <a:rPr lang="ru-RU" sz="2400" b="1" dirty="0">
                <a:solidFill>
                  <a:srgbClr val="002060"/>
                </a:solidFill>
              </a:rPr>
              <a:t>игрушки</a:t>
            </a:r>
          </a:p>
          <a:p>
            <a:pPr algn="ctr">
              <a:defRPr/>
            </a:pP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467544" y="4928767"/>
            <a:ext cx="2952328" cy="1478718"/>
          </a:xfrm>
          <a:prstGeom prst="ellipse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/>
            <a:endParaRPr lang="ru-RU" sz="2400" dirty="0">
              <a:solidFill>
                <a:srgbClr val="002060"/>
              </a:solidFill>
            </a:endParaRPr>
          </a:p>
          <a:p>
            <a:pPr lvl="0" algn="ctr"/>
            <a:r>
              <a:rPr lang="ru-RU" sz="2400" b="1" dirty="0">
                <a:solidFill>
                  <a:srgbClr val="002060"/>
                </a:solidFill>
              </a:rPr>
              <a:t>загадки</a:t>
            </a:r>
          </a:p>
          <a:p>
            <a:pPr algn="ctr">
              <a:defRPr/>
            </a:pP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7977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58669"/>
            <a:ext cx="84249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Специальные дидактические игры для обучения</a:t>
            </a:r>
          </a:p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детей-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билингвов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2836"/>
          <p:cNvGrpSpPr/>
          <p:nvPr/>
        </p:nvGrpSpPr>
        <p:grpSpPr>
          <a:xfrm>
            <a:off x="323528" y="1852167"/>
            <a:ext cx="8424567" cy="4136360"/>
            <a:chOff x="0" y="501493"/>
            <a:chExt cx="8424690" cy="4136435"/>
          </a:xfrm>
        </p:grpSpPr>
        <p:pic>
          <p:nvPicPr>
            <p:cNvPr id="5" name="Picture 300"/>
            <p:cNvPicPr/>
            <p:nvPr/>
          </p:nvPicPr>
          <p:blipFill>
            <a:blip r:embed="rId2"/>
            <a:stretch>
              <a:fillRect/>
            </a:stretch>
          </p:blipFill>
          <p:spPr>
            <a:xfrm rot="-1348964">
              <a:off x="1482522" y="2590106"/>
              <a:ext cx="2895600" cy="2047822"/>
            </a:xfrm>
            <a:prstGeom prst="rect">
              <a:avLst/>
            </a:prstGeom>
          </p:spPr>
        </p:pic>
        <p:pic>
          <p:nvPicPr>
            <p:cNvPr id="6" name="Picture 302"/>
            <p:cNvPicPr/>
            <p:nvPr/>
          </p:nvPicPr>
          <p:blipFill>
            <a:blip r:embed="rId3"/>
            <a:stretch>
              <a:fillRect/>
            </a:stretch>
          </p:blipFill>
          <p:spPr>
            <a:xfrm rot="-1429872">
              <a:off x="5485392" y="1989245"/>
              <a:ext cx="2939298" cy="2154049"/>
            </a:xfrm>
            <a:prstGeom prst="rect">
              <a:avLst/>
            </a:prstGeom>
          </p:spPr>
        </p:pic>
        <p:pic>
          <p:nvPicPr>
            <p:cNvPr id="7" name="Picture 304"/>
            <p:cNvPicPr/>
            <p:nvPr/>
          </p:nvPicPr>
          <p:blipFill>
            <a:blip r:embed="rId4"/>
            <a:stretch>
              <a:fillRect/>
            </a:stretch>
          </p:blipFill>
          <p:spPr>
            <a:xfrm rot="-1390228">
              <a:off x="4086115" y="501493"/>
              <a:ext cx="2997700" cy="2188321"/>
            </a:xfrm>
            <a:prstGeom prst="rect">
              <a:avLst/>
            </a:prstGeom>
          </p:spPr>
        </p:pic>
        <p:pic>
          <p:nvPicPr>
            <p:cNvPr id="8" name="Picture 350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609143"/>
              <a:ext cx="3447288" cy="30053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71495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84490" y="476672"/>
            <a:ext cx="76328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С ПЕСОЧНЫМИ ЧАСАМИ </a:t>
            </a:r>
            <a:endParaRPr lang="en-US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 развитие умений строить и использовать сложные предложения.</a:t>
            </a:r>
          </a:p>
          <a:p>
            <a:pPr lvl="0"/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Придумайте рассказ на заданную тему и говорите, не останавливаясь, до тех пор, пока не пересыплется песок в часах.</a:t>
            </a:r>
          </a:p>
        </p:txBody>
      </p:sp>
      <p:pic>
        <p:nvPicPr>
          <p:cNvPr id="4" name="Picture 3511"/>
          <p:cNvPicPr/>
          <p:nvPr/>
        </p:nvPicPr>
        <p:blipFill>
          <a:blip r:embed="rId2"/>
          <a:stretch>
            <a:fillRect/>
          </a:stretch>
        </p:blipFill>
        <p:spPr>
          <a:xfrm>
            <a:off x="6084168" y="3861048"/>
            <a:ext cx="2242433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886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548679"/>
            <a:ext cx="610242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СЕРПАНТИН ОДНОЙ ФРАЗЫ</a:t>
            </a:r>
            <a:endParaRPr lang="en-US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 развитие умений строить и использовать сложные предложения.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Образец:</a:t>
            </a:r>
          </a:p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Ведущий: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«Я покупаю хлеб».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Первый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учащийся: «Я покупаю хлеб каждый день».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Второй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учащийся: «Я покупаю хлеб каждый день в 4 часа».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Третий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учащийся: «Я покупаю хлеб каждый день в 4 часа, потому что в это время привозят свежий хлеб» и т. д.</a:t>
            </a:r>
          </a:p>
        </p:txBody>
      </p:sp>
      <p:pic>
        <p:nvPicPr>
          <p:cNvPr id="3" name="Picture 3510"/>
          <p:cNvPicPr/>
          <p:nvPr/>
        </p:nvPicPr>
        <p:blipFill>
          <a:blip r:embed="rId2"/>
          <a:stretch>
            <a:fillRect/>
          </a:stretch>
        </p:blipFill>
        <p:spPr>
          <a:xfrm>
            <a:off x="7596336" y="1844824"/>
            <a:ext cx="703580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4282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6838" y="188640"/>
            <a:ext cx="791761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МНОГОСЕРИЙНОСТЬ</a:t>
            </a:r>
          </a:p>
          <a:p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 развитие навыков употребления различных форм глагола.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Первая группа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разыгрывает сценку на тему, подсказанную педагогом.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Задача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второй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— пересказать ее, используя обороты косвенной речи. 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Задача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третьей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группы — назвать совершаемые речевые действия в настоящем времени, ч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Четвертой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— описать действие в прошедшем времени.</a:t>
            </a:r>
          </a:p>
          <a:p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6635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87816"/>
            <a:ext cx="849694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НЕТЕРПЕЛИВЫЕ СЛУШАТЕЛИ</a:t>
            </a:r>
          </a:p>
          <a:p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 активизация устной речи; развитие умения задавать вопросы.</a:t>
            </a:r>
          </a:p>
          <a:p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Образец:</a:t>
            </a:r>
          </a:p>
          <a:p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Водящий.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Однажды я сидел дома. </a:t>
            </a:r>
          </a:p>
          <a:p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Учащиеся.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Когда ты сидел? В какое время ты сидел? Почему ты сидел дома? С кем ты сидел? На чем ты сидел? Что ты делал? и т. д.</a:t>
            </a:r>
          </a:p>
        </p:txBody>
      </p:sp>
      <p:pic>
        <p:nvPicPr>
          <p:cNvPr id="3" name="Picture 326"/>
          <p:cNvPicPr/>
          <p:nvPr/>
        </p:nvPicPr>
        <p:blipFill>
          <a:blip r:embed="rId2"/>
          <a:stretch>
            <a:fillRect/>
          </a:stretch>
        </p:blipFill>
        <p:spPr>
          <a:xfrm>
            <a:off x="6804248" y="1834447"/>
            <a:ext cx="1686560" cy="2046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1608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04664"/>
            <a:ext cx="7992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Использование загадок  и пословиц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168833"/>
            <a:ext cx="79928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Предполагается  не отгадывание, а извлечение информации.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Рифмованная форма загадки способствует непроизвольному её запоминанию. </a:t>
            </a:r>
          </a:p>
          <a:p>
            <a:pPr marL="457200" indent="-457200">
              <a:buFont typeface="Wingdings" pitchFamily="2" charset="2"/>
              <a:buChar char="Ø"/>
            </a:pP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3284984"/>
            <a:ext cx="871296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Таким образом, ключевое слово в сознании ребёнка обрастает ассоциативными связями и приобретает черты образа. </a:t>
            </a:r>
          </a:p>
          <a:p>
            <a:pPr algn="just"/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Приступая к чтению после такой работы, учащиеся уже 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хорошо представляют себе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о ком или о чём будет идти речь.</a:t>
            </a:r>
          </a:p>
          <a:p>
            <a:pPr algn="just"/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068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032" y="1124744"/>
            <a:ext cx="871296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Создание правильной мотивации для детей мигрантов иг­рает в обучении важную роль. </a:t>
            </a:r>
          </a:p>
          <a:p>
            <a:pPr algn="ctr"/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Уважение к традициям, знание истории, уклада, обычаев русских людей обогащает личность, позволяет человеку комфортно жить в многоязычном поликультурном мире. </a:t>
            </a:r>
          </a:p>
        </p:txBody>
      </p:sp>
    </p:spTree>
    <p:extLst>
      <p:ext uri="{BB962C8B-B14F-4D97-AF65-F5344CB8AC3E}">
        <p14:creationId xmlns:p14="http://schemas.microsoft.com/office/powerpoint/2010/main" val="27599835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351</TotalTime>
  <Words>903</Words>
  <Application>Microsoft Office PowerPoint</Application>
  <PresentationFormat>Экран (4:3)</PresentationFormat>
  <Paragraphs>106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Calibri</vt:lpstr>
      <vt:lpstr>Franklin Gothic Book</vt:lpstr>
      <vt:lpstr>Franklin Gothic Medium</vt:lpstr>
      <vt:lpstr>Times New Roman</vt:lpstr>
      <vt:lpstr>Wingdings</vt:lpstr>
      <vt:lpstr>Wingdings 2</vt:lpstr>
      <vt:lpstr>Трек</vt:lpstr>
      <vt:lpstr>Реализация проекта  «Говорим по-русски»                                                                  Подготовила                                                                                                                                                                                                                                               учитель русского языка и литературы                                                                                                                                                                                                                                                                         МКОУ СОШ №7                                                                                                                                                                                                                                                                 Ибрагимова Ханум Алиевна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проблемы обучения русскому языку как неродному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ADMINPC</cp:lastModifiedBy>
  <cp:revision>25</cp:revision>
  <dcterms:created xsi:type="dcterms:W3CDTF">2017-10-31T01:23:06Z</dcterms:created>
  <dcterms:modified xsi:type="dcterms:W3CDTF">2023-10-23T13:48:40Z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1731750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