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5" r:id="rId2"/>
    <p:sldId id="257" r:id="rId3"/>
    <p:sldId id="273" r:id="rId4"/>
    <p:sldId id="274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33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080" y="-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7286568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269" y="4243845"/>
            <a:ext cx="2500150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7286569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7403269" y="2590078"/>
            <a:ext cx="2500151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2762" y="2733709"/>
            <a:ext cx="6617109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2762" y="4394040"/>
            <a:ext cx="6617109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19969" y="2750337"/>
            <a:ext cx="952159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848072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5929622"/>
            <a:ext cx="1302435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8600985" y="4567988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762" y="4711617"/>
            <a:ext cx="7811260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2762" y="609598"/>
            <a:ext cx="7811260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2759" y="5169584"/>
            <a:ext cx="7811263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17682" y="4711310"/>
            <a:ext cx="937748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848072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5929622"/>
            <a:ext cx="1302435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8600985" y="4567988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761" y="609597"/>
            <a:ext cx="7811260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2762" y="4711616"/>
            <a:ext cx="7811260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17682" y="4711616"/>
            <a:ext cx="937748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848072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5929622"/>
            <a:ext cx="1302435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8600985" y="4567988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6383" y="609599"/>
            <a:ext cx="7084088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39360" y="3653379"/>
            <a:ext cx="6627220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2762" y="4711616"/>
            <a:ext cx="7811260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17682" y="4709926"/>
            <a:ext cx="937748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74152" y="748116"/>
            <a:ext cx="4953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51032" y="3033524"/>
            <a:ext cx="4953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848072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5929622"/>
            <a:ext cx="1302435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8600985" y="4567988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759" y="4711616"/>
            <a:ext cx="7811263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2760" y="5300150"/>
            <a:ext cx="7811263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17682" y="4709926"/>
            <a:ext cx="937748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848072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43743" y="753228"/>
            <a:ext cx="782028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7018" y="2336873"/>
            <a:ext cx="24944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52762" y="3022674"/>
            <a:ext cx="2477883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14270" y="2336873"/>
            <a:ext cx="248888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05694" y="3022674"/>
            <a:ext cx="2488883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69627" y="2336873"/>
            <a:ext cx="24943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69627" y="3022674"/>
            <a:ext cx="249439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848072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52762" y="753228"/>
            <a:ext cx="7811261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52759" y="4297503"/>
            <a:ext cx="24778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52759" y="2336873"/>
            <a:ext cx="247788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52759" y="4873765"/>
            <a:ext cx="247788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05695" y="4297503"/>
            <a:ext cx="248888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05694" y="2336873"/>
            <a:ext cx="248888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04595" y="4873764"/>
            <a:ext cx="249217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4926" y="4297503"/>
            <a:ext cx="248909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74925" y="2336873"/>
            <a:ext cx="248909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74825" y="4873762"/>
            <a:ext cx="249239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848072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6115638" y="1997664"/>
            <a:ext cx="5106988" cy="1111661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7867634" y="5500672"/>
            <a:ext cx="1602997" cy="11116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30000" y="609597"/>
            <a:ext cx="872464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2762" y="609598"/>
            <a:ext cx="7206878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30790" y="5936188"/>
            <a:ext cx="222885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2761" y="5936189"/>
            <a:ext cx="497802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4260" y="5398634"/>
            <a:ext cx="937748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848072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848072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2" y="4087901"/>
            <a:ext cx="1302435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600983" y="2726267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762" y="2869895"/>
            <a:ext cx="7811261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2762" y="4232172"/>
            <a:ext cx="7811261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17682" y="2869896"/>
            <a:ext cx="937748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848072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2760" y="2336873"/>
            <a:ext cx="3817416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5225" y="2336873"/>
            <a:ext cx="3818797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848072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759" y="753230"/>
            <a:ext cx="781126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10" y="2336874"/>
            <a:ext cx="3633766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762" y="3030009"/>
            <a:ext cx="3817413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8875" y="2336873"/>
            <a:ext cx="363514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5225" y="3030009"/>
            <a:ext cx="3818798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848072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848072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761" y="753227"/>
            <a:ext cx="7811260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7250" y="2336874"/>
            <a:ext cx="4556773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2762" y="2336873"/>
            <a:ext cx="307943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848072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84" y="1971234"/>
            <a:ext cx="1302435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848072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8600985" y="609600"/>
            <a:ext cx="1302435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763" y="753228"/>
            <a:ext cx="7811259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55521" y="2336874"/>
            <a:ext cx="4408502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2762" y="2336874"/>
            <a:ext cx="3149458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2761" y="753228"/>
            <a:ext cx="7811262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2761" y="2336873"/>
            <a:ext cx="7811262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35172" y="593618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11/20/2022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2761" y="5936189"/>
            <a:ext cx="55824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17682" y="753228"/>
            <a:ext cx="937748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ransition spd="slow">
    <p:fade thruBlk="1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29959" y="2081048"/>
            <a:ext cx="4635062" cy="3239097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Устный журнал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«День памяти Героя Советского Союза Ю.А.Акаева</a:t>
            </a:r>
            <a:r>
              <a:rPr lang="ru-RU" sz="48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" descr="E:\работа 2017\Герои\Юсуп Акаев\521037_91dea7c9c08bbfcb2ed1ec0c0eda6c66.jpg"/>
          <p:cNvPicPr>
            <a:picLocks noChangeAspect="1" noChangeArrowheads="1"/>
          </p:cNvPicPr>
          <p:nvPr/>
        </p:nvPicPr>
        <p:blipFill>
          <a:blip r:embed="rId2" cstate="print"/>
          <a:srcRect l="1565" r="2990"/>
          <a:stretch>
            <a:fillRect/>
          </a:stretch>
        </p:blipFill>
        <p:spPr bwMode="auto">
          <a:xfrm>
            <a:off x="201193" y="283778"/>
            <a:ext cx="4181621" cy="57596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25" y="806116"/>
            <a:ext cx="8160365" cy="53781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51452298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23" y="491937"/>
            <a:ext cx="8844382" cy="597351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70689652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18" y="537243"/>
            <a:ext cx="8934042" cy="59282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09948667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9136" y="753229"/>
            <a:ext cx="7833985" cy="5182961"/>
          </a:xfrm>
        </p:spPr>
        <p:txBody>
          <a:bodyPr/>
          <a:lstStyle/>
          <a:p>
            <a:r>
              <a:rPr lang="ru-RU" b="1" dirty="0" smtClean="0"/>
              <a:t>Памятник Герою установлен около Буйнакского педагогического </a:t>
            </a:r>
            <a:r>
              <a:rPr lang="ru-RU" dirty="0" smtClean="0"/>
              <a:t>колледжа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47" y="1889584"/>
            <a:ext cx="4087260" cy="477907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10453297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1203" y="753228"/>
            <a:ext cx="7811262" cy="5793346"/>
          </a:xfrm>
        </p:spPr>
        <p:txBody>
          <a:bodyPr/>
          <a:lstStyle/>
          <a:p>
            <a:pPr algn="ctr"/>
            <a:r>
              <a:rPr lang="ru-RU" dirty="0" smtClean="0"/>
              <a:t>Памятник в Махачкале.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975" y="2130682"/>
            <a:ext cx="5243843" cy="447299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50087298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1379" y="685801"/>
            <a:ext cx="7572195" cy="5298515"/>
          </a:xfrm>
        </p:spPr>
        <p:txBody>
          <a:bodyPr/>
          <a:lstStyle/>
          <a:p>
            <a:pPr algn="ctr"/>
            <a:r>
              <a:rPr lang="ru-RU" b="1" dirty="0"/>
              <a:t>Его имя носят </a:t>
            </a:r>
            <a:r>
              <a:rPr lang="ru-RU" b="1" dirty="0" smtClean="0"/>
              <a:t>школа </a:t>
            </a:r>
            <a:r>
              <a:rPr lang="ru-RU" b="1" dirty="0"/>
              <a:t>в г. </a:t>
            </a:r>
            <a:r>
              <a:rPr lang="ru-RU" b="1" dirty="0" smtClean="0"/>
              <a:t>Кизилюрт, в селении Дженгутай. </a:t>
            </a:r>
            <a:r>
              <a:rPr lang="ru-RU" b="1" smtClean="0"/>
              <a:t>и </a:t>
            </a:r>
            <a:r>
              <a:rPr lang="ru-RU" b="1" dirty="0" smtClean="0"/>
              <a:t>наша школа.</a:t>
            </a:r>
            <a:endParaRPr lang="ru-RU" b="1" dirty="0"/>
          </a:p>
        </p:txBody>
      </p:sp>
      <p:pic>
        <p:nvPicPr>
          <p:cNvPr id="1026" name="Picture 2" descr="C:\Documents and Settings\школа7\Рабочий стол\IMG_33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2432334" y="2271064"/>
            <a:ext cx="4800602" cy="381982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25934791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dirty="0"/>
              <a:t>Имя Героя носит базовый тральщик проекта 1265.</a:t>
            </a:r>
          </a:p>
        </p:txBody>
      </p:sp>
      <p:pic>
        <p:nvPicPr>
          <p:cNvPr id="4" name="Объект 3" descr="https://imgprx.livejournal.net/b72061b9cc1f7e2b8d212462e487f5fff9962f7f/E6F2ixmwdUQqKtj0kVNmtW7ZQnJ2Cf037xLCL8Y_G8u-5YXM-veK03irkaN45qvfsXKXWhTMVxg860z5Rt8w2Q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440" y="2286001"/>
            <a:ext cx="6765588" cy="41147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255217837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399" y="753228"/>
            <a:ext cx="7640624" cy="1080938"/>
          </a:xfrm>
        </p:spPr>
        <p:txBody>
          <a:bodyPr>
            <a:noAutofit/>
          </a:bodyPr>
          <a:lstStyle/>
          <a:p>
            <a:r>
              <a:rPr lang="ru-RU" sz="2800" dirty="0"/>
              <a:t>Награждён орденами Ленина, Красного Знамени  (трижды), Александра Невского, Отечественной войны 1-й степени; медалями.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303" y="2040872"/>
            <a:ext cx="3337715" cy="458682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14038061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492" y="0"/>
            <a:ext cx="8996218" cy="2411896"/>
          </a:xfrm>
        </p:spPr>
        <p:txBody>
          <a:bodyPr>
            <a:normAutofit/>
          </a:bodyPr>
          <a:lstStyle/>
          <a:p>
            <a:r>
              <a:rPr lang="ru-RU" sz="2800" dirty="0" err="1"/>
              <a:t>Юсуп</a:t>
            </a:r>
            <a:r>
              <a:rPr lang="ru-RU" sz="2800" dirty="0"/>
              <a:t> Акаев родился 14 августа 1922 года в </a:t>
            </a:r>
            <a:r>
              <a:rPr lang="ru-RU" sz="2800" dirty="0" smtClean="0"/>
              <a:t>селение Нижний </a:t>
            </a:r>
            <a:r>
              <a:rPr lang="ru-RU" sz="2800" dirty="0" err="1" smtClean="0"/>
              <a:t>Дженгутай</a:t>
            </a:r>
            <a:r>
              <a:rPr lang="ru-RU" sz="2800" dirty="0" smtClean="0"/>
              <a:t>, Буйнакского района, </a:t>
            </a:r>
            <a:r>
              <a:rPr lang="ru-RU" sz="2800" dirty="0"/>
              <a:t>Республика Дагестан, в крестьянской семье. По национальности кумык. </a:t>
            </a:r>
          </a:p>
        </p:txBody>
      </p:sp>
      <p:pic>
        <p:nvPicPr>
          <p:cNvPr id="4" name="Объект 3" descr="https://imgprx.livejournal.net/cd87865fb4240da03dac62213dcac267f7951a25/E6F2ixmwdUQqKtj0kVNmtT8r8z9ytsIPX8IFH0KAySzNfFNPrQ5GLBH3zISKKM5Kgeg1RbBMjHwN9lYt8cMCrPHxzkpv8P23FdIj7_muXBc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576" y="2374597"/>
            <a:ext cx="2833078" cy="415089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https://upload.wikimedia.org/wikipedia/ru/4/49/%D0%94%D0%B6%D0%B5%D0%BD%D0%B3%D1%83%D1%82%D0%B0%D0%B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1" y="2475346"/>
            <a:ext cx="5330965" cy="394392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5700597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89" y="1570182"/>
            <a:ext cx="9273309" cy="3531906"/>
          </a:xfrm>
        </p:spPr>
        <p:txBody>
          <a:bodyPr>
            <a:noAutofit/>
          </a:bodyPr>
          <a:lstStyle/>
          <a:p>
            <a:r>
              <a:rPr lang="ru-RU" dirty="0" err="1" smtClean="0"/>
              <a:t>Юсуп</a:t>
            </a:r>
            <a:r>
              <a:rPr lang="ru-RU" dirty="0" smtClean="0"/>
              <a:t> рос обыкновенным мальчиком. Ему было свойственно то же, что многим другим ребятам. Был сдержанным в проявлении чувств. Зато в нем было сильно развито чувство справедливости, уже в раннем детстве он всегда защищал тех, кто поменьше и слабее, не позволял их обижать. Его трудно было втянуть в споры, скандалы. И сверстники знали, что </a:t>
            </a:r>
            <a:r>
              <a:rPr lang="ru-RU" dirty="0" err="1" smtClean="0"/>
              <a:t>Юсуп</a:t>
            </a:r>
            <a:r>
              <a:rPr lang="ru-RU" dirty="0" smtClean="0"/>
              <a:t> не будет кричать и кидаться в драку.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700597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217" y="2431574"/>
            <a:ext cx="9273309" cy="2411896"/>
          </a:xfrm>
        </p:spPr>
        <p:txBody>
          <a:bodyPr>
            <a:noAutofit/>
          </a:bodyPr>
          <a:lstStyle/>
          <a:p>
            <a:r>
              <a:rPr lang="ru-RU" sz="3200" dirty="0" smtClean="0"/>
              <a:t>В семье его не баловали. Отец </a:t>
            </a:r>
            <a:r>
              <a:rPr lang="ru-RU" sz="3200" dirty="0" err="1" smtClean="0"/>
              <a:t>Абдулабек</a:t>
            </a:r>
            <a:r>
              <a:rPr lang="ru-RU" sz="3200" dirty="0" smtClean="0"/>
              <a:t> Акаев был человеком строгого нрава, не был особенно близок к детям. Зато к матери мальчик испытывал нежность. После окончания неполной средней школы </a:t>
            </a:r>
            <a:r>
              <a:rPr lang="ru-RU" sz="3200" dirty="0" err="1" smtClean="0"/>
              <a:t>Юсуп</a:t>
            </a:r>
            <a:r>
              <a:rPr lang="ru-RU" sz="3200" dirty="0" smtClean="0"/>
              <a:t> мечтал продолжить учебу. Он поступил в юридическую школу в Махачкале. Узнав о существовании в городе аэроклуба, сразу записался туда. После двух лет учебы в юридической школе </a:t>
            </a:r>
            <a:r>
              <a:rPr lang="ru-RU" sz="3200" dirty="0" err="1" smtClean="0"/>
              <a:t>Юсуп</a:t>
            </a:r>
            <a:r>
              <a:rPr lang="ru-RU" sz="3200" dirty="0" smtClean="0"/>
              <a:t> вернулся в родной Буйнакск, где жили его родители. Мысль о продолжении учебы на юридическом факультете не покидала его. Но за время, проведённое в Махачкале, он полюбил аэроклуб – авиацию.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5700597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761" y="161925"/>
            <a:ext cx="9080766" cy="2209800"/>
          </a:xfrm>
        </p:spPr>
        <p:txBody>
          <a:bodyPr>
            <a:noAutofit/>
          </a:bodyPr>
          <a:lstStyle/>
          <a:p>
            <a:r>
              <a:rPr lang="ru-RU" sz="2800" dirty="0"/>
              <a:t>В Военно-морском </a:t>
            </a:r>
            <a:r>
              <a:rPr lang="ru-RU" sz="2800" dirty="0" smtClean="0"/>
              <a:t>флоте учился </a:t>
            </a:r>
            <a:r>
              <a:rPr lang="ru-RU" sz="2800" dirty="0"/>
              <a:t>с 1941-го. В 1942-м окончил военно-морское авиационное училище. На фронте с сентября 1943-го. Боевое крещение принял на Черноморском флоте, под Новороссийском. Воевал в составе 47-й ШАП ВВС ЧФ (позже - КБФ).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Объект 3" descr="https://imgprx.livejournal.net/f94ae578ee36768b8bf6f31a25a6d5d599836e0c/E6F2ixmwdUQqKtj0kVNmtW7ZQnJ2Cf037xLCL8Y_G8s03HrF6BAnvYcsqu8n4EIqx-SpMaowsIJyZVrfRl4c2Q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2517914"/>
            <a:ext cx="7125773" cy="341906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02257164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419" y="276727"/>
            <a:ext cx="9079346" cy="6057813"/>
          </a:xfrm>
        </p:spPr>
        <p:txBody>
          <a:bodyPr/>
          <a:lstStyle/>
          <a:p>
            <a:r>
              <a:rPr lang="ru-RU" dirty="0"/>
              <a:t>Он сперва сражался на Чёрном море, затем - на Балтийском. На боевом счету - бои за Севастополь, Керчь, Феодосию, Выборг, Таллин, Мемель (Клайпеду), </a:t>
            </a:r>
            <a:r>
              <a:rPr lang="ru-RU" dirty="0" err="1"/>
              <a:t>Пиллау</a:t>
            </a:r>
            <a:r>
              <a:rPr lang="ru-RU" dirty="0"/>
              <a:t>. В этих боях </a:t>
            </a:r>
            <a:r>
              <a:rPr lang="ru-RU" dirty="0" err="1"/>
              <a:t>расло</a:t>
            </a:r>
            <a:r>
              <a:rPr lang="ru-RU" dirty="0"/>
              <a:t> и боевое мастерство Акаева. Командир 2-й авиаэскадрильи 47-го ШАП (11-я штурмовая авиадивизия, ВВС Краснознамённого Балтийского флота) капитан </a:t>
            </a:r>
            <a:r>
              <a:rPr lang="ru-RU" dirty="0" err="1"/>
              <a:t>Юсуп</a:t>
            </a:r>
            <a:r>
              <a:rPr lang="ru-RU" dirty="0"/>
              <a:t> Акаев к июлю1944-го совершил 104 боевых вылета, уничтожил 18 различных кораблей, три паровоза, 11 танков и много другой боевой техники противника.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468" y="3537284"/>
            <a:ext cx="4643438" cy="312855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98532137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761" y="397566"/>
            <a:ext cx="7811262" cy="60032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508" y="369856"/>
            <a:ext cx="9305674" cy="5883965"/>
          </a:xfrm>
        </p:spPr>
        <p:txBody>
          <a:bodyPr/>
          <a:lstStyle/>
          <a:p>
            <a:r>
              <a:rPr lang="ru-RU" dirty="0"/>
              <a:t>Указом Президиума Верховного Совета СССР от 19 августа 1944 года за образцовое выполнение боевых заданий командования на фронте борьбы с немецко-фашистскими захватчиками и проявленные при этом мужество и героизм капитану </a:t>
            </a:r>
            <a:r>
              <a:rPr lang="ru-RU" dirty="0" err="1"/>
              <a:t>Юсупу</a:t>
            </a:r>
            <a:r>
              <a:rPr lang="ru-RU" dirty="0"/>
              <a:t> </a:t>
            </a:r>
            <a:r>
              <a:rPr lang="ru-RU" dirty="0" err="1"/>
              <a:t>Абдулабековичу</a:t>
            </a:r>
            <a:r>
              <a:rPr lang="ru-RU" dirty="0"/>
              <a:t> Акаеву присвоено звание Героя Советского Союза с вручением ордена Ленина и медали «Золотая Звезда».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064" y="3006637"/>
            <a:ext cx="5351228" cy="364434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86440583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566" y="516835"/>
            <a:ext cx="8045508" cy="5419354"/>
          </a:xfrm>
        </p:spPr>
        <p:txBody>
          <a:bodyPr/>
          <a:lstStyle/>
          <a:p>
            <a:r>
              <a:rPr lang="ru-RU" sz="2800" dirty="0"/>
              <a:t>После окончания войны продолжал служить в ВМФ. С 1948-го майор Ю.А. Акаев - в отставке. Умер 19 ноября 1949 года, на 28-м году жизни… Место смерти по имеющимся источникам не установлено.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962" y="2430379"/>
            <a:ext cx="3057939" cy="428324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43989171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315" y="355472"/>
            <a:ext cx="9129576" cy="5182961"/>
          </a:xfrm>
        </p:spPr>
        <p:txBody>
          <a:bodyPr/>
          <a:lstStyle/>
          <a:p>
            <a:r>
              <a:rPr lang="ru-RU" dirty="0"/>
              <a:t>В июле 2016 года в Керченском проливе был поднят легендарный штурмовик ИЛ‑2 Героя Советского Союза </a:t>
            </a:r>
            <a:r>
              <a:rPr lang="ru-RU" dirty="0" err="1"/>
              <a:t>Юсупа</a:t>
            </a:r>
            <a:r>
              <a:rPr lang="ru-RU" dirty="0"/>
              <a:t> Акаева, сбитый фашистами в 1943 году. Самолет на дне моря был обнаружен волонтерами поискового отряда «Новая армия П» еще в 2014 году, но приступить к поднятию штурмовика они не смогли. В итоге самолет спустя два года был извлечен из воды другим отрядом.</a:t>
            </a:r>
          </a:p>
          <a:p>
            <a:endParaRPr lang="ru-RU" dirty="0"/>
          </a:p>
        </p:txBody>
      </p:sp>
      <p:pic>
        <p:nvPicPr>
          <p:cNvPr id="4" name="Рисунок 3" descr="https://ndelo.ru/media/posts/2019/3/16/poslednij-polet-sa/2be346b343320df3fd08c05506ab1451.thumb.jp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717" y="3025881"/>
            <a:ext cx="6234319" cy="360947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2532401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163</TotalTime>
  <Words>497</Words>
  <Application>Microsoft Office PowerPoint</Application>
  <PresentationFormat>Лист A4 (210x297 мм)</PresentationFormat>
  <Paragraphs>14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Берлин</vt:lpstr>
      <vt:lpstr>Устный журнал  «День памяти Героя Советского Союза Ю.А.Акаева» </vt:lpstr>
      <vt:lpstr>Юсуп Акаев родился 14 августа 1922 года в селение Нижний Дженгутай, Буйнакского района, Республика Дагестан, в крестьянской семье. По национальности кумык. </vt:lpstr>
      <vt:lpstr>Юсуп рос обыкновенным мальчиком. Ему было свойственно то же, что многим другим ребятам. Был сдержанным в проявлении чувств. Зато в нем было сильно развито чувство справедливости, уже в раннем детстве он всегда защищал тех, кто поменьше и слабее, не позволял их обижать. Его трудно было втянуть в споры, скандалы. И сверстники знали, что Юсуп не будет кричать и кидаться в драку. </vt:lpstr>
      <vt:lpstr>В семье его не баловали. Отец Абдулабек Акаев был человеком строгого нрава, не был особенно близок к детям. Зато к матери мальчик испытывал нежность. После окончания неполной средней школы Юсуп мечтал продолжить учебу. Он поступил в юридическую школу в Махачкале. Узнав о существовании в городе аэроклуба, сразу записался туда. После двух лет учебы в юридической школе Юсуп вернулся в родной Буйнакск, где жили его родители. Мысль о продолжении учебы на юридическом факультете не покидала его. Но за время, проведённое в Махачкале, он полюбил аэроклуб – авиацию. </vt:lpstr>
      <vt:lpstr>В Военно-морском флоте учился с 1941-го. В 1942-м окончил военно-морское авиационное училище. На фронте с сентября 1943-го. Боевое крещение принял на Черноморском флоте, под Новороссийском. Воевал в составе 47-й ШАП ВВС ЧФ (позже - КБФ).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Имя Героя носит базовый тральщик проекта 1265.</vt:lpstr>
      <vt:lpstr>Награждён орденами Ленина, Красного Знамени  (трижды), Александра Невского, Отечественной войны 1-й степени; медалями.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Юсуп Акаев родился 14 августа 1922 года в городе Буйнакск, Республика Дагестан, в крестьянской семье. По национальности кумык. Окончил 7 классов общеобразовательной школы. Работал учителем. В 1941 году окончил юридическую школу.</dc:title>
  <dc:creator>Пользователь Windows</dc:creator>
  <cp:lastModifiedBy>Admin</cp:lastModifiedBy>
  <cp:revision>22</cp:revision>
  <dcterms:created xsi:type="dcterms:W3CDTF">2019-12-01T18:54:46Z</dcterms:created>
  <dcterms:modified xsi:type="dcterms:W3CDTF">2022-11-20T13:31:11Z</dcterms:modified>
</cp:coreProperties>
</file>