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76" r:id="rId3"/>
    <p:sldId id="277" r:id="rId4"/>
    <p:sldId id="261" r:id="rId5"/>
    <p:sldId id="280" r:id="rId6"/>
    <p:sldId id="281" r:id="rId7"/>
    <p:sldId id="278" r:id="rId8"/>
    <p:sldId id="279" r:id="rId9"/>
    <p:sldId id="275" r:id="rId10"/>
    <p:sldId id="270" r:id="rId11"/>
  </p:sldIdLst>
  <p:sldSz cx="10691813" cy="6840538"/>
  <p:notesSz cx="6858000" cy="9144000"/>
  <p:defaultTextStyle>
    <a:defPPr>
      <a:defRPr lang="ru-RU"/>
    </a:defPPr>
    <a:lvl1pPr marL="0" algn="l" defTabSz="841522" rtl="0" eaLnBrk="1" latinLnBrk="0" hangingPunct="1">
      <a:defRPr sz="1657" kern="1200">
        <a:solidFill>
          <a:schemeClr val="tx1"/>
        </a:solidFill>
        <a:latin typeface="+mn-lt"/>
        <a:ea typeface="+mn-ea"/>
        <a:cs typeface="+mn-cs"/>
      </a:defRPr>
    </a:lvl1pPr>
    <a:lvl2pPr marL="420761" algn="l" defTabSz="841522" rtl="0" eaLnBrk="1" latinLnBrk="0" hangingPunct="1">
      <a:defRPr sz="1657" kern="1200">
        <a:solidFill>
          <a:schemeClr val="tx1"/>
        </a:solidFill>
        <a:latin typeface="+mn-lt"/>
        <a:ea typeface="+mn-ea"/>
        <a:cs typeface="+mn-cs"/>
      </a:defRPr>
    </a:lvl2pPr>
    <a:lvl3pPr marL="841522" algn="l" defTabSz="841522" rtl="0" eaLnBrk="1" latinLnBrk="0" hangingPunct="1">
      <a:defRPr sz="1657" kern="1200">
        <a:solidFill>
          <a:schemeClr val="tx1"/>
        </a:solidFill>
        <a:latin typeface="+mn-lt"/>
        <a:ea typeface="+mn-ea"/>
        <a:cs typeface="+mn-cs"/>
      </a:defRPr>
    </a:lvl3pPr>
    <a:lvl4pPr marL="1262283" algn="l" defTabSz="841522" rtl="0" eaLnBrk="1" latinLnBrk="0" hangingPunct="1">
      <a:defRPr sz="1657" kern="1200">
        <a:solidFill>
          <a:schemeClr val="tx1"/>
        </a:solidFill>
        <a:latin typeface="+mn-lt"/>
        <a:ea typeface="+mn-ea"/>
        <a:cs typeface="+mn-cs"/>
      </a:defRPr>
    </a:lvl4pPr>
    <a:lvl5pPr marL="1683045" algn="l" defTabSz="841522" rtl="0" eaLnBrk="1" latinLnBrk="0" hangingPunct="1">
      <a:defRPr sz="1657" kern="1200">
        <a:solidFill>
          <a:schemeClr val="tx1"/>
        </a:solidFill>
        <a:latin typeface="+mn-lt"/>
        <a:ea typeface="+mn-ea"/>
        <a:cs typeface="+mn-cs"/>
      </a:defRPr>
    </a:lvl5pPr>
    <a:lvl6pPr marL="2103806" algn="l" defTabSz="841522" rtl="0" eaLnBrk="1" latinLnBrk="0" hangingPunct="1">
      <a:defRPr sz="1657" kern="1200">
        <a:solidFill>
          <a:schemeClr val="tx1"/>
        </a:solidFill>
        <a:latin typeface="+mn-lt"/>
        <a:ea typeface="+mn-ea"/>
        <a:cs typeface="+mn-cs"/>
      </a:defRPr>
    </a:lvl6pPr>
    <a:lvl7pPr marL="2524567" algn="l" defTabSz="841522" rtl="0" eaLnBrk="1" latinLnBrk="0" hangingPunct="1">
      <a:defRPr sz="1657" kern="1200">
        <a:solidFill>
          <a:schemeClr val="tx1"/>
        </a:solidFill>
        <a:latin typeface="+mn-lt"/>
        <a:ea typeface="+mn-ea"/>
        <a:cs typeface="+mn-cs"/>
      </a:defRPr>
    </a:lvl7pPr>
    <a:lvl8pPr marL="2945328" algn="l" defTabSz="841522" rtl="0" eaLnBrk="1" latinLnBrk="0" hangingPunct="1">
      <a:defRPr sz="1657" kern="1200">
        <a:solidFill>
          <a:schemeClr val="tx1"/>
        </a:solidFill>
        <a:latin typeface="+mn-lt"/>
        <a:ea typeface="+mn-ea"/>
        <a:cs typeface="+mn-cs"/>
      </a:defRPr>
    </a:lvl8pPr>
    <a:lvl9pPr marL="3366089" algn="l" defTabSz="841522" rtl="0" eaLnBrk="1" latinLnBrk="0" hangingPunct="1">
      <a:defRPr sz="165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32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>
      <p:cViewPr varScale="1">
        <p:scale>
          <a:sx n="106" d="100"/>
          <a:sy n="106" d="100"/>
        </p:scale>
        <p:origin x="11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34A57-B699-4E95-B415-1212499F8DD3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17588" y="1143000"/>
            <a:ext cx="48228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C615F8-B619-418C-AE67-26F189059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717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17588" y="1143000"/>
            <a:ext cx="4822825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C615F8-B619-418C-AE67-26F189059E3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086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43A663-DA2A-4C8A-9DF3-9C9C1635D90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848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6477" y="1119505"/>
            <a:ext cx="8018860" cy="2381521"/>
          </a:xfrm>
        </p:spPr>
        <p:txBody>
          <a:bodyPr anchor="b"/>
          <a:lstStyle>
            <a:lvl1pPr algn="ctr">
              <a:defRPr sz="526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592866"/>
            <a:ext cx="8018860" cy="1651546"/>
          </a:xfrm>
        </p:spPr>
        <p:txBody>
          <a:bodyPr/>
          <a:lstStyle>
            <a:lvl1pPr marL="0" indent="0" algn="ctr">
              <a:buNone/>
              <a:defRPr sz="2105"/>
            </a:lvl1pPr>
            <a:lvl2pPr marL="400964" indent="0" algn="ctr">
              <a:buNone/>
              <a:defRPr sz="1754"/>
            </a:lvl2pPr>
            <a:lvl3pPr marL="801929" indent="0" algn="ctr">
              <a:buNone/>
              <a:defRPr sz="1579"/>
            </a:lvl3pPr>
            <a:lvl4pPr marL="1202893" indent="0" algn="ctr">
              <a:buNone/>
              <a:defRPr sz="1403"/>
            </a:lvl4pPr>
            <a:lvl5pPr marL="1603858" indent="0" algn="ctr">
              <a:buNone/>
              <a:defRPr sz="1403"/>
            </a:lvl5pPr>
            <a:lvl6pPr marL="2004822" indent="0" algn="ctr">
              <a:buNone/>
              <a:defRPr sz="1403"/>
            </a:lvl6pPr>
            <a:lvl7pPr marL="2405786" indent="0" algn="ctr">
              <a:buNone/>
              <a:defRPr sz="1403"/>
            </a:lvl7pPr>
            <a:lvl8pPr marL="2806751" indent="0" algn="ctr">
              <a:buNone/>
              <a:defRPr sz="1403"/>
            </a:lvl8pPr>
            <a:lvl9pPr marL="3207715" indent="0" algn="ctr">
              <a:buNone/>
              <a:defRPr sz="1403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041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69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3" y="1705385"/>
            <a:ext cx="9221689" cy="2845473"/>
          </a:xfrm>
        </p:spPr>
        <p:txBody>
          <a:bodyPr anchor="b"/>
          <a:lstStyle>
            <a:lvl1pPr>
              <a:defRPr sz="526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3" y="4577778"/>
            <a:ext cx="9221689" cy="1496367"/>
          </a:xfrm>
        </p:spPr>
        <p:txBody>
          <a:bodyPr/>
          <a:lstStyle>
            <a:lvl1pPr marL="0" indent="0">
              <a:buNone/>
              <a:defRPr sz="2105">
                <a:solidFill>
                  <a:schemeClr val="tx1">
                    <a:tint val="75000"/>
                  </a:schemeClr>
                </a:solidFill>
              </a:defRPr>
            </a:lvl1pPr>
            <a:lvl2pPr marL="400964" indent="0">
              <a:buNone/>
              <a:defRPr sz="1754">
                <a:solidFill>
                  <a:schemeClr val="tx1">
                    <a:tint val="75000"/>
                  </a:schemeClr>
                </a:solidFill>
              </a:defRPr>
            </a:lvl2pPr>
            <a:lvl3pPr marL="801929" indent="0">
              <a:buNone/>
              <a:defRPr sz="1579">
                <a:solidFill>
                  <a:schemeClr val="tx1">
                    <a:tint val="75000"/>
                  </a:schemeClr>
                </a:solidFill>
              </a:defRPr>
            </a:lvl3pPr>
            <a:lvl4pPr marL="1202893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4pPr>
            <a:lvl5pPr marL="1603858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5pPr>
            <a:lvl6pPr marL="2004822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6pPr>
            <a:lvl7pPr marL="2405786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7pPr>
            <a:lvl8pPr marL="2806751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8pPr>
            <a:lvl9pPr marL="3207715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617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1820976"/>
            <a:ext cx="4544021" cy="43402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1820976"/>
            <a:ext cx="4544021" cy="43402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18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364196"/>
            <a:ext cx="9221689" cy="1322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5" y="1676882"/>
            <a:ext cx="4523138" cy="821814"/>
          </a:xfrm>
        </p:spPr>
        <p:txBody>
          <a:bodyPr anchor="b"/>
          <a:lstStyle>
            <a:lvl1pPr marL="0" indent="0">
              <a:buNone/>
              <a:defRPr sz="2105" b="1"/>
            </a:lvl1pPr>
            <a:lvl2pPr marL="400964" indent="0">
              <a:buNone/>
              <a:defRPr sz="1754" b="1"/>
            </a:lvl2pPr>
            <a:lvl3pPr marL="801929" indent="0">
              <a:buNone/>
              <a:defRPr sz="1579" b="1"/>
            </a:lvl3pPr>
            <a:lvl4pPr marL="1202893" indent="0">
              <a:buNone/>
              <a:defRPr sz="1403" b="1"/>
            </a:lvl4pPr>
            <a:lvl5pPr marL="1603858" indent="0">
              <a:buNone/>
              <a:defRPr sz="1403" b="1"/>
            </a:lvl5pPr>
            <a:lvl6pPr marL="2004822" indent="0">
              <a:buNone/>
              <a:defRPr sz="1403" b="1"/>
            </a:lvl6pPr>
            <a:lvl7pPr marL="2405786" indent="0">
              <a:buNone/>
              <a:defRPr sz="1403" b="1"/>
            </a:lvl7pPr>
            <a:lvl8pPr marL="2806751" indent="0">
              <a:buNone/>
              <a:defRPr sz="1403" b="1"/>
            </a:lvl8pPr>
            <a:lvl9pPr marL="3207715" indent="0">
              <a:buNone/>
              <a:defRPr sz="140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5" y="2498697"/>
            <a:ext cx="4523138" cy="36752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0" y="1676882"/>
            <a:ext cx="4545413" cy="821814"/>
          </a:xfrm>
        </p:spPr>
        <p:txBody>
          <a:bodyPr anchor="b"/>
          <a:lstStyle>
            <a:lvl1pPr marL="0" indent="0">
              <a:buNone/>
              <a:defRPr sz="2105" b="1"/>
            </a:lvl1pPr>
            <a:lvl2pPr marL="400964" indent="0">
              <a:buNone/>
              <a:defRPr sz="1754" b="1"/>
            </a:lvl2pPr>
            <a:lvl3pPr marL="801929" indent="0">
              <a:buNone/>
              <a:defRPr sz="1579" b="1"/>
            </a:lvl3pPr>
            <a:lvl4pPr marL="1202893" indent="0">
              <a:buNone/>
              <a:defRPr sz="1403" b="1"/>
            </a:lvl4pPr>
            <a:lvl5pPr marL="1603858" indent="0">
              <a:buNone/>
              <a:defRPr sz="1403" b="1"/>
            </a:lvl5pPr>
            <a:lvl6pPr marL="2004822" indent="0">
              <a:buNone/>
              <a:defRPr sz="1403" b="1"/>
            </a:lvl6pPr>
            <a:lvl7pPr marL="2405786" indent="0">
              <a:buNone/>
              <a:defRPr sz="1403" b="1"/>
            </a:lvl7pPr>
            <a:lvl8pPr marL="2806751" indent="0">
              <a:buNone/>
              <a:defRPr sz="1403" b="1"/>
            </a:lvl8pPr>
            <a:lvl9pPr marL="3207715" indent="0">
              <a:buNone/>
              <a:defRPr sz="140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0" y="2498697"/>
            <a:ext cx="4545413" cy="36752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680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369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402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56036"/>
            <a:ext cx="3448388" cy="1596126"/>
          </a:xfrm>
        </p:spPr>
        <p:txBody>
          <a:bodyPr anchor="b"/>
          <a:lstStyle>
            <a:lvl1pPr>
              <a:defRPr sz="2806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984911"/>
            <a:ext cx="5412730" cy="4861216"/>
          </a:xfrm>
        </p:spPr>
        <p:txBody>
          <a:bodyPr/>
          <a:lstStyle>
            <a:lvl1pPr>
              <a:defRPr sz="2806"/>
            </a:lvl1pPr>
            <a:lvl2pPr>
              <a:defRPr sz="2456"/>
            </a:lvl2pPr>
            <a:lvl3pPr>
              <a:defRPr sz="2105"/>
            </a:lvl3pPr>
            <a:lvl4pPr>
              <a:defRPr sz="1754"/>
            </a:lvl4pPr>
            <a:lvl5pPr>
              <a:defRPr sz="1754"/>
            </a:lvl5pPr>
            <a:lvl6pPr>
              <a:defRPr sz="1754"/>
            </a:lvl6pPr>
            <a:lvl7pPr>
              <a:defRPr sz="1754"/>
            </a:lvl7pPr>
            <a:lvl8pPr>
              <a:defRPr sz="1754"/>
            </a:lvl8pPr>
            <a:lvl9pPr>
              <a:defRPr sz="1754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052161"/>
            <a:ext cx="3448388" cy="3801883"/>
          </a:xfrm>
        </p:spPr>
        <p:txBody>
          <a:bodyPr/>
          <a:lstStyle>
            <a:lvl1pPr marL="0" indent="0">
              <a:buNone/>
              <a:defRPr sz="1403"/>
            </a:lvl1pPr>
            <a:lvl2pPr marL="400964" indent="0">
              <a:buNone/>
              <a:defRPr sz="1228"/>
            </a:lvl2pPr>
            <a:lvl3pPr marL="801929" indent="0">
              <a:buNone/>
              <a:defRPr sz="1052"/>
            </a:lvl3pPr>
            <a:lvl4pPr marL="1202893" indent="0">
              <a:buNone/>
              <a:defRPr sz="877"/>
            </a:lvl4pPr>
            <a:lvl5pPr marL="1603858" indent="0">
              <a:buNone/>
              <a:defRPr sz="877"/>
            </a:lvl5pPr>
            <a:lvl6pPr marL="2004822" indent="0">
              <a:buNone/>
              <a:defRPr sz="877"/>
            </a:lvl6pPr>
            <a:lvl7pPr marL="2405786" indent="0">
              <a:buNone/>
              <a:defRPr sz="877"/>
            </a:lvl7pPr>
            <a:lvl8pPr marL="2806751" indent="0">
              <a:buNone/>
              <a:defRPr sz="877"/>
            </a:lvl8pPr>
            <a:lvl9pPr marL="3207715" indent="0">
              <a:buNone/>
              <a:defRPr sz="87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293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56036"/>
            <a:ext cx="3448388" cy="1596126"/>
          </a:xfrm>
        </p:spPr>
        <p:txBody>
          <a:bodyPr anchor="b"/>
          <a:lstStyle>
            <a:lvl1pPr>
              <a:defRPr sz="2806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984911"/>
            <a:ext cx="5412730" cy="4861216"/>
          </a:xfrm>
        </p:spPr>
        <p:txBody>
          <a:bodyPr anchor="t"/>
          <a:lstStyle>
            <a:lvl1pPr marL="0" indent="0">
              <a:buNone/>
              <a:defRPr sz="2806"/>
            </a:lvl1pPr>
            <a:lvl2pPr marL="400964" indent="0">
              <a:buNone/>
              <a:defRPr sz="2456"/>
            </a:lvl2pPr>
            <a:lvl3pPr marL="801929" indent="0">
              <a:buNone/>
              <a:defRPr sz="2105"/>
            </a:lvl3pPr>
            <a:lvl4pPr marL="1202893" indent="0">
              <a:buNone/>
              <a:defRPr sz="1754"/>
            </a:lvl4pPr>
            <a:lvl5pPr marL="1603858" indent="0">
              <a:buNone/>
              <a:defRPr sz="1754"/>
            </a:lvl5pPr>
            <a:lvl6pPr marL="2004822" indent="0">
              <a:buNone/>
              <a:defRPr sz="1754"/>
            </a:lvl6pPr>
            <a:lvl7pPr marL="2405786" indent="0">
              <a:buNone/>
              <a:defRPr sz="1754"/>
            </a:lvl7pPr>
            <a:lvl8pPr marL="2806751" indent="0">
              <a:buNone/>
              <a:defRPr sz="1754"/>
            </a:lvl8pPr>
            <a:lvl9pPr marL="3207715" indent="0">
              <a:buNone/>
              <a:defRPr sz="1754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052161"/>
            <a:ext cx="3448388" cy="3801883"/>
          </a:xfrm>
        </p:spPr>
        <p:txBody>
          <a:bodyPr/>
          <a:lstStyle>
            <a:lvl1pPr marL="0" indent="0">
              <a:buNone/>
              <a:defRPr sz="1403"/>
            </a:lvl1pPr>
            <a:lvl2pPr marL="400964" indent="0">
              <a:buNone/>
              <a:defRPr sz="1228"/>
            </a:lvl2pPr>
            <a:lvl3pPr marL="801929" indent="0">
              <a:buNone/>
              <a:defRPr sz="1052"/>
            </a:lvl3pPr>
            <a:lvl4pPr marL="1202893" indent="0">
              <a:buNone/>
              <a:defRPr sz="877"/>
            </a:lvl4pPr>
            <a:lvl5pPr marL="1603858" indent="0">
              <a:buNone/>
              <a:defRPr sz="877"/>
            </a:lvl5pPr>
            <a:lvl6pPr marL="2004822" indent="0">
              <a:buNone/>
              <a:defRPr sz="877"/>
            </a:lvl6pPr>
            <a:lvl7pPr marL="2405786" indent="0">
              <a:buNone/>
              <a:defRPr sz="877"/>
            </a:lvl7pPr>
            <a:lvl8pPr marL="2806751" indent="0">
              <a:buNone/>
              <a:defRPr sz="877"/>
            </a:lvl8pPr>
            <a:lvl9pPr marL="3207715" indent="0">
              <a:buNone/>
              <a:defRPr sz="87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50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872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364195"/>
            <a:ext cx="2305422" cy="579704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2" y="364195"/>
            <a:ext cx="6782619" cy="579704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981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01929">
              <a:defRPr/>
            </a:pPr>
            <a:endParaRPr lang="ru-RU" sz="1579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01929">
              <a:defRPr/>
            </a:pPr>
            <a:fld id="{1D8BD707-D9CF-40AE-B4C6-C98DA3205C09}" type="datetimeFigureOut">
              <a:rPr lang="en-US" sz="1579" smtClean="0">
                <a:solidFill>
                  <a:prstClr val="black">
                    <a:tint val="75000"/>
                  </a:prstClr>
                </a:solidFill>
              </a:rPr>
              <a:pPr defTabSz="801929">
                <a:defRPr/>
              </a:pPr>
              <a:t>4/7/2023</a:t>
            </a:fld>
            <a:endParaRPr lang="en-US" sz="1579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01929">
              <a:defRPr/>
            </a:pPr>
            <a:fld id="{B6F15528-21DE-4FAA-801E-634DDDAF4B2B}" type="slidenum">
              <a:rPr lang="ru-RU" sz="1579" smtClean="0">
                <a:solidFill>
                  <a:prstClr val="black">
                    <a:tint val="75000"/>
                  </a:prstClr>
                </a:solidFill>
              </a:rPr>
              <a:pPr defTabSz="801929">
                <a:defRPr/>
              </a:pPr>
              <a:t>‹#›</a:t>
            </a:fld>
            <a:endParaRPr lang="ru-RU" sz="1579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602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364196"/>
            <a:ext cx="9221689" cy="1322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1820976"/>
            <a:ext cx="9221689" cy="4340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6340166"/>
            <a:ext cx="2405658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AE5A7-1A67-410B-9B70-FF3F90EE1404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6340166"/>
            <a:ext cx="3608487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6340166"/>
            <a:ext cx="2405658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F804-E248-49C7-899B-6E36764E46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114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801929" rtl="0" eaLnBrk="1" latinLnBrk="0" hangingPunct="1">
        <a:lnSpc>
          <a:spcPct val="90000"/>
        </a:lnSpc>
        <a:spcBef>
          <a:spcPct val="0"/>
        </a:spcBef>
        <a:buNone/>
        <a:defRPr sz="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0482" indent="-200482" algn="l" defTabSz="801929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2456" kern="1200">
          <a:solidFill>
            <a:schemeClr val="tx1"/>
          </a:solidFill>
          <a:latin typeface="+mn-lt"/>
          <a:ea typeface="+mn-ea"/>
          <a:cs typeface="+mn-cs"/>
        </a:defRPr>
      </a:lvl1pPr>
      <a:lvl2pPr marL="601447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02411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754" kern="1200">
          <a:solidFill>
            <a:schemeClr val="tx1"/>
          </a:solidFill>
          <a:latin typeface="+mn-lt"/>
          <a:ea typeface="+mn-ea"/>
          <a:cs typeface="+mn-cs"/>
        </a:defRPr>
      </a:lvl3pPr>
      <a:lvl4pPr marL="1403375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804340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205304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606269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3007233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408197" indent="-200482" algn="l" defTabSz="801929" rtl="0" eaLnBrk="1" latinLnBrk="0" hangingPunct="1">
        <a:lnSpc>
          <a:spcPct val="90000"/>
        </a:lnSpc>
        <a:spcBef>
          <a:spcPts val="439"/>
        </a:spcBef>
        <a:buFont typeface="Arial" panose="020B0604020202020204" pitchFamily="34" charset="0"/>
        <a:buChar char="•"/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1pPr>
      <a:lvl2pPr marL="400964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2pPr>
      <a:lvl3pPr marL="801929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3pPr>
      <a:lvl4pPr marL="1202893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603858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004822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405786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2806751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207715" algn="l" defTabSz="801929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hdphoto" Target="../media/hdphoto2.wdp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png"/><Relationship Id="rId4" Type="http://schemas.openxmlformats.org/officeDocument/2006/relationships/image" Target="../media/image2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Рисунок 10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4" y="-10274"/>
            <a:ext cx="10684154" cy="6850812"/>
          </a:xfrm>
          <a:prstGeom prst="rect">
            <a:avLst/>
          </a:prstGeom>
        </p:spPr>
      </p:pic>
      <p:sp>
        <p:nvSpPr>
          <p:cNvPr id="47" name="Rectangle 1395"/>
          <p:cNvSpPr>
            <a:spLocks noChangeArrowheads="1"/>
          </p:cNvSpPr>
          <p:nvPr/>
        </p:nvSpPr>
        <p:spPr bwMode="auto">
          <a:xfrm>
            <a:off x="1457607" y="2635439"/>
            <a:ext cx="9017252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defTabSz="914400"/>
            <a:r>
              <a:rPr lang="ru-RU" altLang="ru-RU" sz="3400" b="1" dirty="0">
                <a:solidFill>
                  <a:srgbClr val="FFFFFF"/>
                </a:solidFill>
                <a:latin typeface="Montserrat" panose="00000500000000000000" pitchFamily="2" charset="-52"/>
              </a:rPr>
              <a:t>БИБЛИОТЕКА ЦИФРОВОГО ОБРАЗОВАТЕЛЬНОГО КОНТЕНТА </a:t>
            </a:r>
          </a:p>
          <a:p>
            <a:pPr lvl="0" defTabSz="914400"/>
            <a:r>
              <a:rPr lang="ru-RU" altLang="ru-RU" sz="3400" b="1" dirty="0">
                <a:solidFill>
                  <a:srgbClr val="FFFFFF"/>
                </a:solidFill>
                <a:latin typeface="Montserrat" panose="00000500000000000000" pitchFamily="2" charset="-52"/>
              </a:rPr>
              <a:t>ФГИС «МОЯ ШКОЛА»</a:t>
            </a:r>
            <a:r>
              <a:rPr lang="en-US" altLang="ru-RU" sz="3400" b="1" dirty="0">
                <a:solidFill>
                  <a:srgbClr val="FFFFFF"/>
                </a:solidFill>
                <a:latin typeface="Montserrat" panose="00000500000000000000" pitchFamily="2" charset="-52"/>
              </a:rPr>
              <a:t>:</a:t>
            </a:r>
            <a:endParaRPr lang="ru-RU" altLang="ru-RU" sz="3400" b="1" dirty="0">
              <a:solidFill>
                <a:srgbClr val="FFFFFF"/>
              </a:solidFill>
              <a:latin typeface="Montserrat" panose="00000500000000000000" pitchFamily="2" charset="-52"/>
            </a:endParaRPr>
          </a:p>
          <a:p>
            <a:pPr lvl="0" defTabSz="914400"/>
            <a:r>
              <a:rPr lang="ru-RU" altLang="ru-RU" sz="3400" b="1" dirty="0">
                <a:solidFill>
                  <a:srgbClr val="FFFFFF"/>
                </a:solidFill>
                <a:latin typeface="Montserrat" panose="00000500000000000000" pitchFamily="2" charset="-52"/>
              </a:rPr>
              <a:t>В ПОМОЩЬ УЧИТЕЛЮ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4000"/>
                    </a14:imgEffect>
                    <a14:imgEffect>
                      <a14:saturation sat="29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995" y="122467"/>
            <a:ext cx="2401125" cy="1698527"/>
          </a:xfrm>
          <a:prstGeom prst="rect">
            <a:avLst/>
          </a:prstGeom>
          <a:effectLst>
            <a:glow>
              <a:schemeClr val="bg1">
                <a:alpha val="99000"/>
              </a:schemeClr>
            </a:glow>
          </a:effectLst>
          <a:scene3d>
            <a:camera prst="orthographicFront">
              <a:rot lat="0" lon="0" rev="0"/>
            </a:camera>
            <a:lightRig rig="contrasting" dir="t"/>
          </a:scene3d>
          <a:sp3d prstMaterial="flat"/>
        </p:spPr>
      </p:pic>
      <p:pic>
        <p:nvPicPr>
          <p:cNvPr id="6" name="Picture 3" descr="D:\Академия\видосы в работу битрикс\Преза Голикова\Asset 1-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228" y="914089"/>
            <a:ext cx="2442519" cy="57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8611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Стрелка вправо 9">
            <a:extLst>
              <a:ext uri="{FF2B5EF4-FFF2-40B4-BE49-F238E27FC236}">
                <a16:creationId xmlns:a16="http://schemas.microsoft.com/office/drawing/2014/main" id="{F83ADE4D-635E-499A-90C0-AF63DAC4B77B}"/>
              </a:ext>
            </a:extLst>
          </p:cNvPr>
          <p:cNvSpPr/>
          <p:nvPr/>
        </p:nvSpPr>
        <p:spPr>
          <a:xfrm>
            <a:off x="453656" y="5369466"/>
            <a:ext cx="9569168" cy="616688"/>
          </a:xfrm>
          <a:prstGeom prst="rightArrow">
            <a:avLst/>
          </a:prstGeom>
          <a:solidFill>
            <a:srgbClr val="1B328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206" tIns="56103" rIns="112206" bIns="56103" rtlCol="0" anchor="ctr"/>
          <a:lstStyle/>
          <a:p>
            <a:pPr algn="ctr"/>
            <a:endParaRPr lang="ru-RU">
              <a:solidFill>
                <a:srgbClr val="1B3281"/>
              </a:solidFill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003F62C0-5318-4A08-B99D-D21807A0B6FD}"/>
              </a:ext>
            </a:extLst>
          </p:cNvPr>
          <p:cNvSpPr/>
          <p:nvPr/>
        </p:nvSpPr>
        <p:spPr>
          <a:xfrm>
            <a:off x="3870959" y="-75244"/>
            <a:ext cx="6888613" cy="5338386"/>
          </a:xfrm>
          <a:prstGeom prst="rect">
            <a:avLst/>
          </a:prstGeom>
          <a:gradFill>
            <a:gsLst>
              <a:gs pos="100000">
                <a:srgbClr val="1B3281"/>
              </a:gs>
              <a:gs pos="15000">
                <a:srgbClr val="0070C0"/>
              </a:gs>
            </a:gsLst>
            <a:lin ang="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Rectangle 1344">
            <a:extLst>
              <a:ext uri="{FF2B5EF4-FFF2-40B4-BE49-F238E27FC236}">
                <a16:creationId xmlns:a16="http://schemas.microsoft.com/office/drawing/2014/main" id="{EDA48C77-8AFB-48F9-95C6-36FAD1213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845" y="638233"/>
            <a:ext cx="4032088" cy="421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 defTabSz="1311917">
              <a:lnSpc>
                <a:spcPct val="90000"/>
              </a:lnSpc>
              <a:buFontTx/>
              <a:buChar char="-"/>
              <a:defRPr/>
            </a:pP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Разработанный контент охватывает </a:t>
            </a:r>
            <a:r>
              <a:rPr lang="ru-RU" altLang="ru-RU" sz="1600" b="1" dirty="0">
                <a:solidFill>
                  <a:srgbClr val="53E7EB"/>
                </a:solidFill>
                <a:latin typeface="Montserrat" panose="00000500000000000000" pitchFamily="2" charset="-52"/>
              </a:rPr>
              <a:t>65 % </a:t>
            </a: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содержания общего образования </a:t>
            </a:r>
            <a:endParaRPr lang="en-US" altLang="ru-RU" sz="16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defTabSz="1311917">
              <a:lnSpc>
                <a:spcPct val="90000"/>
              </a:lnSpc>
              <a:defRPr/>
            </a:pPr>
            <a:r>
              <a:rPr lang="en-US" altLang="ru-RU" sz="1600" i="1" dirty="0">
                <a:solidFill>
                  <a:schemeClr val="bg1"/>
                </a:solidFill>
                <a:latin typeface="Montserrat" panose="00000500000000000000" pitchFamily="2" charset="-52"/>
              </a:rPr>
              <a:t>     </a:t>
            </a:r>
            <a:r>
              <a:rPr lang="ru-RU" altLang="ru-RU" sz="1600" i="1" dirty="0">
                <a:solidFill>
                  <a:schemeClr val="bg1"/>
                </a:solidFill>
                <a:latin typeface="Montserrat" panose="00000500000000000000" pitchFamily="2" charset="-52"/>
              </a:rPr>
              <a:t>(</a:t>
            </a:r>
            <a:r>
              <a:rPr lang="ru-RU" altLang="ru-RU" sz="1600" i="1" dirty="0">
                <a:solidFill>
                  <a:srgbClr val="53E7EB"/>
                </a:solidFill>
                <a:latin typeface="Montserrat" panose="00000500000000000000" pitchFamily="2" charset="-52"/>
              </a:rPr>
              <a:t>100 %</a:t>
            </a:r>
            <a:r>
              <a:rPr lang="en-US" sz="1800" dirty="0">
                <a:solidFill>
                  <a:srgbClr val="000000"/>
                </a:solidFill>
                <a:latin typeface="Segoe UI" panose="020B0502040204020203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Montserrat" panose="00000500000000000000" pitchFamily="2" charset="-52"/>
              </a:rPr>
              <a:t>—</a:t>
            </a:r>
            <a:r>
              <a:rPr lang="ru-RU" sz="1800" dirty="0">
                <a:solidFill>
                  <a:srgbClr val="000000"/>
                </a:solidFill>
                <a:latin typeface="Segoe UI" panose="020B0502040204020203" pitchFamily="34" charset="0"/>
              </a:rPr>
              <a:t> </a:t>
            </a:r>
            <a:r>
              <a:rPr lang="ru-RU" altLang="ru-RU" sz="1600" i="1" dirty="0">
                <a:solidFill>
                  <a:schemeClr val="bg1"/>
                </a:solidFill>
                <a:latin typeface="Montserrat" panose="00000500000000000000" pitchFamily="2" charset="-52"/>
              </a:rPr>
              <a:t>к 2025 году)</a:t>
            </a:r>
          </a:p>
          <a:p>
            <a:pPr marL="285750" indent="-285750" defTabSz="1311917">
              <a:lnSpc>
                <a:spcPct val="90000"/>
              </a:lnSpc>
              <a:buFontTx/>
              <a:buChar char="-"/>
              <a:defRPr/>
            </a:pPr>
            <a:endParaRPr lang="ru-RU" altLang="ru-RU" sz="16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285750" indent="-285750" defTabSz="1311917">
              <a:lnSpc>
                <a:spcPct val="90000"/>
              </a:lnSpc>
              <a:buFontTx/>
              <a:buChar char="-"/>
              <a:defRPr/>
            </a:pP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Состоит из </a:t>
            </a:r>
            <a:r>
              <a:rPr lang="ru-RU" altLang="ru-RU" sz="1600" b="1" dirty="0">
                <a:solidFill>
                  <a:srgbClr val="53E7EB"/>
                </a:solidFill>
                <a:latin typeface="Montserrat" panose="00000500000000000000" pitchFamily="2" charset="-52"/>
              </a:rPr>
              <a:t>готовых уроков</a:t>
            </a:r>
            <a:r>
              <a:rPr lang="ru-RU" altLang="ru-RU" sz="1600" dirty="0">
                <a:solidFill>
                  <a:srgbClr val="53E7EB"/>
                </a:solidFill>
                <a:latin typeface="Montserrat" panose="00000500000000000000" pitchFamily="2" charset="-52"/>
              </a:rPr>
              <a:t> </a:t>
            </a:r>
            <a:endParaRPr lang="en-US" altLang="ru-RU" sz="1600" dirty="0">
              <a:solidFill>
                <a:srgbClr val="53E7EB"/>
              </a:solidFill>
              <a:latin typeface="Montserrat" panose="00000500000000000000" pitchFamily="2" charset="-52"/>
            </a:endParaRPr>
          </a:p>
          <a:p>
            <a:pPr defTabSz="1311917">
              <a:lnSpc>
                <a:spcPct val="90000"/>
              </a:lnSpc>
              <a:defRPr/>
            </a:pPr>
            <a:r>
              <a:rPr lang="en-US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      </a:t>
            </a: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по темам</a:t>
            </a:r>
          </a:p>
          <a:p>
            <a:pPr marL="285750" indent="-285750" defTabSz="1311917">
              <a:lnSpc>
                <a:spcPct val="90000"/>
              </a:lnSpc>
              <a:buFontTx/>
              <a:buChar char="-"/>
              <a:defRPr/>
            </a:pPr>
            <a:endParaRPr lang="ru-RU" altLang="ru-RU" sz="16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285750" indent="-285750" defTabSz="1311917">
              <a:lnSpc>
                <a:spcPct val="90000"/>
              </a:lnSpc>
              <a:buFontTx/>
              <a:buChar char="-"/>
              <a:defRPr/>
            </a:pP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Содержит материалы</a:t>
            </a:r>
            <a:b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с </a:t>
            </a:r>
            <a:r>
              <a:rPr lang="ru-RU" altLang="ru-RU" sz="1600" b="1" dirty="0">
                <a:solidFill>
                  <a:srgbClr val="53E7EB"/>
                </a:solidFill>
                <a:latin typeface="Montserrat" panose="00000500000000000000" pitchFamily="2" charset="-52"/>
              </a:rPr>
              <a:t>автоматической проверкой </a:t>
            </a:r>
            <a:endParaRPr lang="en-US" altLang="ru-RU" sz="1600" b="1" dirty="0">
              <a:solidFill>
                <a:srgbClr val="53E7EB"/>
              </a:solidFill>
              <a:latin typeface="Montserrat" panose="00000500000000000000" pitchFamily="2" charset="-52"/>
            </a:endParaRPr>
          </a:p>
          <a:p>
            <a:pPr defTabSz="1311917">
              <a:lnSpc>
                <a:spcPct val="90000"/>
              </a:lnSpc>
              <a:defRPr/>
            </a:pPr>
            <a:r>
              <a:rPr lang="en-US" altLang="ru-RU" sz="1600" b="1" dirty="0">
                <a:solidFill>
                  <a:srgbClr val="53E7EB"/>
                </a:solidFill>
                <a:latin typeface="Montserrat" panose="00000500000000000000" pitchFamily="2" charset="-52"/>
              </a:rPr>
              <a:t>     </a:t>
            </a: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и домашние задания</a:t>
            </a:r>
          </a:p>
          <a:p>
            <a:pPr marL="285750" indent="-285750" defTabSz="1311917">
              <a:lnSpc>
                <a:spcPct val="90000"/>
              </a:lnSpc>
              <a:buFontTx/>
              <a:buChar char="-"/>
              <a:defRPr/>
            </a:pPr>
            <a:endParaRPr lang="ru-RU" altLang="ru-RU" sz="16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285750" indent="-285750" defTabSz="1311917">
              <a:lnSpc>
                <a:spcPct val="90000"/>
              </a:lnSpc>
              <a:buFontTx/>
              <a:buChar char="-"/>
              <a:defRPr/>
            </a:pP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Включает </a:t>
            </a:r>
            <a:r>
              <a:rPr lang="ru-RU" altLang="ru-RU" sz="1600" b="1" dirty="0">
                <a:solidFill>
                  <a:srgbClr val="53E7EB"/>
                </a:solidFill>
                <a:latin typeface="Montserrat" panose="00000500000000000000" pitchFamily="2" charset="-52"/>
              </a:rPr>
              <a:t>методические рекомендации</a:t>
            </a:r>
            <a:r>
              <a:rPr lang="ru-RU" altLang="ru-RU" sz="1600" b="1" dirty="0">
                <a:solidFill>
                  <a:schemeClr val="bg1"/>
                </a:solidFill>
                <a:latin typeface="Montserrat" panose="00000500000000000000" pitchFamily="2" charset="-52"/>
              </a:rPr>
              <a:t/>
            </a:r>
            <a:br>
              <a:rPr lang="ru-RU" altLang="ru-RU" sz="1600" b="1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к каждому этапу урока</a:t>
            </a:r>
          </a:p>
          <a:p>
            <a:pPr marL="285750" indent="-285750" defTabSz="1311917">
              <a:lnSpc>
                <a:spcPct val="90000"/>
              </a:lnSpc>
              <a:buFontTx/>
              <a:buChar char="-"/>
              <a:defRPr/>
            </a:pPr>
            <a:endParaRPr lang="ru-RU" altLang="ru-RU" sz="16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285750" indent="-285750" defTabSz="1311917">
              <a:lnSpc>
                <a:spcPct val="90000"/>
              </a:lnSpc>
              <a:buFontTx/>
              <a:buChar char="-"/>
              <a:defRPr/>
            </a:pP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Промаркирован</a:t>
            </a:r>
            <a:b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по материалам подготовки </a:t>
            </a:r>
            <a:endParaRPr lang="en-US" altLang="ru-RU" sz="16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defTabSz="1311917">
              <a:lnSpc>
                <a:spcPct val="90000"/>
              </a:lnSpc>
              <a:defRPr/>
            </a:pPr>
            <a:r>
              <a:rPr lang="en-US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     </a:t>
            </a:r>
            <a:r>
              <a:rPr lang="ru-RU" altLang="ru-RU" sz="1600" dirty="0">
                <a:solidFill>
                  <a:schemeClr val="bg1"/>
                </a:solidFill>
                <a:latin typeface="Montserrat" panose="00000500000000000000" pitchFamily="2" charset="-52"/>
              </a:rPr>
              <a:t>к </a:t>
            </a:r>
            <a:r>
              <a:rPr lang="ru-RU" altLang="ru-RU" sz="1600" b="1" dirty="0">
                <a:solidFill>
                  <a:srgbClr val="53E7EB"/>
                </a:solidFill>
                <a:latin typeface="Montserrat" panose="00000500000000000000" pitchFamily="2" charset="-52"/>
              </a:rPr>
              <a:t>ОГЭ и ЕГЭ</a:t>
            </a:r>
            <a:endParaRPr lang="ru-RU" altLang="ru-RU" sz="1600" dirty="0">
              <a:solidFill>
                <a:srgbClr val="53E7EB"/>
              </a:solidFill>
              <a:latin typeface="Montserrat" panose="00000500000000000000" pitchFamily="2" charset="-52"/>
            </a:endParaRP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551F0A5D-9FAB-4EE6-B74F-84A7F7A1E02B}"/>
              </a:ext>
            </a:extLst>
          </p:cNvPr>
          <p:cNvGrpSpPr/>
          <p:nvPr/>
        </p:nvGrpSpPr>
        <p:grpSpPr>
          <a:xfrm>
            <a:off x="397646" y="1100319"/>
            <a:ext cx="5206668" cy="3223133"/>
            <a:chOff x="658880" y="1409827"/>
            <a:chExt cx="4945434" cy="3061419"/>
          </a:xfrm>
        </p:grpSpPr>
        <p:sp>
          <p:nvSpPr>
            <p:cNvPr id="9" name="Прямоугольник: скругленные углы 8">
              <a:extLst>
                <a:ext uri="{FF2B5EF4-FFF2-40B4-BE49-F238E27FC236}">
                  <a16:creationId xmlns:a16="http://schemas.microsoft.com/office/drawing/2014/main" id="{4797ED13-C6C4-4316-9915-B66696878533}"/>
                </a:ext>
              </a:extLst>
            </p:cNvPr>
            <p:cNvSpPr/>
            <p:nvPr/>
          </p:nvSpPr>
          <p:spPr>
            <a:xfrm>
              <a:off x="658880" y="1409827"/>
              <a:ext cx="4945434" cy="3061419"/>
            </a:xfrm>
            <a:prstGeom prst="roundRect">
              <a:avLst>
                <a:gd name="adj" fmla="val 5309"/>
              </a:avLst>
            </a:prstGeom>
            <a:solidFill>
              <a:srgbClr val="FF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E92E000B-9BF3-4CC7-B8FA-0378CED482B7}"/>
                </a:ext>
              </a:extLst>
            </p:cNvPr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830702" y="1493353"/>
              <a:ext cx="4647155" cy="2796523"/>
            </a:xfrm>
            <a:prstGeom prst="rect">
              <a:avLst/>
            </a:prstGeom>
            <a:ln>
              <a:noFill/>
            </a:ln>
            <a:effectLst/>
          </p:spPr>
        </p:pic>
      </p:grpSp>
      <p:sp>
        <p:nvSpPr>
          <p:cNvPr id="27" name="Шеврон 9">
            <a:extLst>
              <a:ext uri="{FF2B5EF4-FFF2-40B4-BE49-F238E27FC236}">
                <a16:creationId xmlns:a16="http://schemas.microsoft.com/office/drawing/2014/main" id="{0F837421-7549-42E4-8FC0-A1802D346714}"/>
              </a:ext>
            </a:extLst>
          </p:cNvPr>
          <p:cNvSpPr/>
          <p:nvPr/>
        </p:nvSpPr>
        <p:spPr bwMode="auto">
          <a:xfrm>
            <a:off x="5876583" y="638233"/>
            <a:ext cx="248524" cy="319338"/>
          </a:xfrm>
          <a:prstGeom prst="chevron">
            <a:avLst/>
          </a:prstGeom>
          <a:solidFill>
            <a:srgbClr val="53E7EB"/>
          </a:solidFill>
          <a:ln w="12700" cap="flat">
            <a:noFill/>
            <a:miter lim="400000"/>
          </a:ln>
          <a:effectLst>
            <a:outerShdw blurRad="736600" dist="462048" dir="5400000" rotWithShape="0">
              <a:srgbClr val="000000">
                <a:alpha val="7906"/>
              </a:srgbClr>
            </a:outerShdw>
          </a:effectLst>
        </p:spPr>
        <p:txBody>
          <a:bodyPr wrap="square" lIns="22275" tIns="22275" rIns="22275" bIns="22275" numCol="1" anchor="ctr">
            <a:noAutofit/>
          </a:bodyPr>
          <a:lstStyle/>
          <a:p>
            <a:pPr algn="ctr" defTabSz="200482"/>
            <a:endParaRPr lang="ru-RU" sz="702" kern="0" dirty="0">
              <a:solidFill>
                <a:schemeClr val="bg1"/>
              </a:solidFill>
              <a:highlight>
                <a:srgbClr val="FFFF00"/>
              </a:highlight>
              <a:latin typeface="Golos Text Regular"/>
              <a:ea typeface="Golos Text Regular"/>
              <a:cs typeface="Golos Text Regular"/>
            </a:endParaRPr>
          </a:p>
        </p:txBody>
      </p:sp>
      <p:sp>
        <p:nvSpPr>
          <p:cNvPr id="29" name="Шеврон 9">
            <a:extLst>
              <a:ext uri="{FF2B5EF4-FFF2-40B4-BE49-F238E27FC236}">
                <a16:creationId xmlns:a16="http://schemas.microsoft.com/office/drawing/2014/main" id="{6B0236CD-AAB1-450F-A101-C60B5420FD72}"/>
              </a:ext>
            </a:extLst>
          </p:cNvPr>
          <p:cNvSpPr/>
          <p:nvPr/>
        </p:nvSpPr>
        <p:spPr bwMode="auto">
          <a:xfrm>
            <a:off x="5876583" y="1692333"/>
            <a:ext cx="248524" cy="319338"/>
          </a:xfrm>
          <a:prstGeom prst="chevron">
            <a:avLst/>
          </a:prstGeom>
          <a:solidFill>
            <a:srgbClr val="53E7EB"/>
          </a:solidFill>
          <a:ln w="12700" cap="flat">
            <a:noFill/>
            <a:miter lim="400000"/>
          </a:ln>
          <a:effectLst>
            <a:outerShdw blurRad="736600" dist="462048" dir="5400000" rotWithShape="0">
              <a:srgbClr val="000000">
                <a:alpha val="7906"/>
              </a:srgbClr>
            </a:outerShdw>
          </a:effectLst>
        </p:spPr>
        <p:txBody>
          <a:bodyPr wrap="square" lIns="22275" tIns="22275" rIns="22275" bIns="22275" numCol="1" anchor="ctr">
            <a:noAutofit/>
          </a:bodyPr>
          <a:lstStyle/>
          <a:p>
            <a:pPr algn="ctr" defTabSz="200482"/>
            <a:endParaRPr lang="ru-RU" sz="702" kern="0" dirty="0">
              <a:solidFill>
                <a:schemeClr val="bg1"/>
              </a:solidFill>
              <a:highlight>
                <a:srgbClr val="FFFF00"/>
              </a:highlight>
              <a:latin typeface="Golos Text Regular"/>
              <a:ea typeface="Golos Text Regular"/>
              <a:cs typeface="Golos Text Regular"/>
            </a:endParaRPr>
          </a:p>
        </p:txBody>
      </p:sp>
      <p:sp>
        <p:nvSpPr>
          <p:cNvPr id="30" name="Шеврон 9">
            <a:extLst>
              <a:ext uri="{FF2B5EF4-FFF2-40B4-BE49-F238E27FC236}">
                <a16:creationId xmlns:a16="http://schemas.microsoft.com/office/drawing/2014/main" id="{243F1CBE-3077-4A04-B321-EB10BFC89869}"/>
              </a:ext>
            </a:extLst>
          </p:cNvPr>
          <p:cNvSpPr/>
          <p:nvPr/>
        </p:nvSpPr>
        <p:spPr bwMode="auto">
          <a:xfrm>
            <a:off x="5876583" y="2340033"/>
            <a:ext cx="248524" cy="319338"/>
          </a:xfrm>
          <a:prstGeom prst="chevron">
            <a:avLst/>
          </a:prstGeom>
          <a:solidFill>
            <a:srgbClr val="53E7EB"/>
          </a:solidFill>
          <a:ln w="12700" cap="flat">
            <a:noFill/>
            <a:miter lim="400000"/>
          </a:ln>
          <a:effectLst>
            <a:outerShdw blurRad="736600" dist="462048" dir="5400000" rotWithShape="0">
              <a:srgbClr val="000000">
                <a:alpha val="7906"/>
              </a:srgbClr>
            </a:outerShdw>
          </a:effectLst>
        </p:spPr>
        <p:txBody>
          <a:bodyPr wrap="square" lIns="22275" tIns="22275" rIns="22275" bIns="22275" numCol="1" anchor="ctr">
            <a:noAutofit/>
          </a:bodyPr>
          <a:lstStyle/>
          <a:p>
            <a:pPr algn="ctr" defTabSz="200482"/>
            <a:endParaRPr lang="ru-RU" sz="702" kern="0" dirty="0">
              <a:solidFill>
                <a:schemeClr val="bg1"/>
              </a:solidFill>
              <a:highlight>
                <a:srgbClr val="FFFF00"/>
              </a:highlight>
              <a:latin typeface="Golos Text Regular"/>
              <a:ea typeface="Golos Text Regular"/>
              <a:cs typeface="Golos Text Regular"/>
            </a:endParaRPr>
          </a:p>
        </p:txBody>
      </p:sp>
      <p:sp>
        <p:nvSpPr>
          <p:cNvPr id="32" name="Шеврон 9">
            <a:extLst>
              <a:ext uri="{FF2B5EF4-FFF2-40B4-BE49-F238E27FC236}">
                <a16:creationId xmlns:a16="http://schemas.microsoft.com/office/drawing/2014/main" id="{F441E7C3-38FE-4681-BB4E-EBCFCA203EAB}"/>
              </a:ext>
            </a:extLst>
          </p:cNvPr>
          <p:cNvSpPr/>
          <p:nvPr/>
        </p:nvSpPr>
        <p:spPr bwMode="auto">
          <a:xfrm>
            <a:off x="5876583" y="3225858"/>
            <a:ext cx="248524" cy="319338"/>
          </a:xfrm>
          <a:prstGeom prst="chevron">
            <a:avLst/>
          </a:prstGeom>
          <a:solidFill>
            <a:srgbClr val="53E7EB"/>
          </a:solidFill>
          <a:ln w="12700" cap="flat">
            <a:noFill/>
            <a:miter lim="400000"/>
          </a:ln>
          <a:effectLst>
            <a:outerShdw blurRad="736600" dist="462048" dir="5400000" rotWithShape="0">
              <a:srgbClr val="000000">
                <a:alpha val="7906"/>
              </a:srgbClr>
            </a:outerShdw>
          </a:effectLst>
        </p:spPr>
        <p:txBody>
          <a:bodyPr wrap="square" lIns="22275" tIns="22275" rIns="22275" bIns="22275" numCol="1" anchor="ctr">
            <a:noAutofit/>
          </a:bodyPr>
          <a:lstStyle/>
          <a:p>
            <a:pPr algn="ctr" defTabSz="200482"/>
            <a:endParaRPr lang="ru-RU" sz="702" kern="0" dirty="0">
              <a:solidFill>
                <a:schemeClr val="bg1"/>
              </a:solidFill>
              <a:highlight>
                <a:srgbClr val="FFFF00"/>
              </a:highlight>
              <a:latin typeface="Golos Text Regular"/>
              <a:ea typeface="Golos Text Regular"/>
              <a:cs typeface="Golos Text Regular"/>
            </a:endParaRPr>
          </a:p>
        </p:txBody>
      </p:sp>
      <p:sp>
        <p:nvSpPr>
          <p:cNvPr id="33" name="Шеврон 9">
            <a:extLst>
              <a:ext uri="{FF2B5EF4-FFF2-40B4-BE49-F238E27FC236}">
                <a16:creationId xmlns:a16="http://schemas.microsoft.com/office/drawing/2014/main" id="{FBC1D321-D92C-40CB-A4F9-0FEDBE91AE9A}"/>
              </a:ext>
            </a:extLst>
          </p:cNvPr>
          <p:cNvSpPr/>
          <p:nvPr/>
        </p:nvSpPr>
        <p:spPr bwMode="auto">
          <a:xfrm>
            <a:off x="5876583" y="4111683"/>
            <a:ext cx="248524" cy="319338"/>
          </a:xfrm>
          <a:prstGeom prst="chevron">
            <a:avLst/>
          </a:prstGeom>
          <a:solidFill>
            <a:srgbClr val="53E7EB"/>
          </a:solidFill>
          <a:ln w="12700" cap="flat">
            <a:noFill/>
            <a:miter lim="400000"/>
          </a:ln>
          <a:effectLst>
            <a:outerShdw blurRad="736600" dist="462048" dir="5400000" rotWithShape="0">
              <a:srgbClr val="000000">
                <a:alpha val="7906"/>
              </a:srgbClr>
            </a:outerShdw>
          </a:effectLst>
        </p:spPr>
        <p:txBody>
          <a:bodyPr wrap="square" lIns="22275" tIns="22275" rIns="22275" bIns="22275" numCol="1" anchor="ctr">
            <a:noAutofit/>
          </a:bodyPr>
          <a:lstStyle/>
          <a:p>
            <a:pPr algn="ctr" defTabSz="200482"/>
            <a:endParaRPr lang="ru-RU" sz="702" kern="0" dirty="0">
              <a:solidFill>
                <a:schemeClr val="bg1"/>
              </a:solidFill>
              <a:highlight>
                <a:srgbClr val="FFFF00"/>
              </a:highlight>
              <a:latin typeface="Golos Text Regular"/>
              <a:ea typeface="Golos Text Regular"/>
              <a:cs typeface="Golos Text Regular"/>
            </a:endParaRPr>
          </a:p>
        </p:txBody>
      </p:sp>
      <p:sp>
        <p:nvSpPr>
          <p:cNvPr id="34" name="Кольцо 10">
            <a:extLst>
              <a:ext uri="{FF2B5EF4-FFF2-40B4-BE49-F238E27FC236}">
                <a16:creationId xmlns:a16="http://schemas.microsoft.com/office/drawing/2014/main" id="{AA06479B-3FF5-47F1-B75A-CC619C83D5B8}"/>
              </a:ext>
            </a:extLst>
          </p:cNvPr>
          <p:cNvSpPr/>
          <p:nvPr/>
        </p:nvSpPr>
        <p:spPr>
          <a:xfrm>
            <a:off x="807857" y="5547768"/>
            <a:ext cx="248310" cy="239916"/>
          </a:xfrm>
          <a:prstGeom prst="don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D133DA6-8ABE-43CA-8E44-895EAF6207BF}"/>
              </a:ext>
            </a:extLst>
          </p:cNvPr>
          <p:cNvSpPr txBox="1"/>
          <p:nvPr/>
        </p:nvSpPr>
        <p:spPr>
          <a:xfrm>
            <a:off x="4404161" y="5868293"/>
            <a:ext cx="123109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11917">
              <a:lnSpc>
                <a:spcPct val="90000"/>
              </a:lnSpc>
              <a:defRPr/>
            </a:pPr>
            <a:r>
              <a:rPr lang="ru-RU" sz="1600" b="1" dirty="0">
                <a:solidFill>
                  <a:srgbClr val="59E0C2"/>
                </a:solidFill>
                <a:latin typeface="Montserrat Medium" panose="020B0604020202020204" charset="-52"/>
              </a:rPr>
              <a:t>3</a:t>
            </a:r>
            <a:r>
              <a:rPr lang="en-US" sz="1600" b="1" dirty="0">
                <a:solidFill>
                  <a:srgbClr val="59E0C2"/>
                </a:solidFill>
                <a:latin typeface="Montserrat Medium" panose="00000600000000000000" pitchFamily="2" charset="-52"/>
              </a:rPr>
              <a:t>–</a:t>
            </a:r>
            <a:r>
              <a:rPr lang="ru-RU" sz="1600" b="1" dirty="0">
                <a:solidFill>
                  <a:srgbClr val="59E0C2"/>
                </a:solidFill>
                <a:latin typeface="Montserrat Medium" panose="020B0604020202020204" charset="-52"/>
              </a:rPr>
              <a:t>11</a:t>
            </a:r>
            <a:r>
              <a:rPr lang="ru-RU" sz="1600" b="1" dirty="0">
                <a:solidFill>
                  <a:srgbClr val="E57781"/>
                </a:solidFill>
                <a:latin typeface="Montserrat Medium" panose="020B0604020202020204" charset="-52"/>
              </a:rPr>
              <a:t> </a:t>
            </a:r>
            <a:r>
              <a:rPr lang="ru-RU" sz="1600" b="1" dirty="0">
                <a:solidFill>
                  <a:srgbClr val="1B3281"/>
                </a:solidFill>
                <a:latin typeface="Montserrat Medium" panose="020B0604020202020204" charset="-52"/>
              </a:rPr>
              <a:t>классы </a:t>
            </a:r>
          </a:p>
        </p:txBody>
      </p:sp>
      <p:sp>
        <p:nvSpPr>
          <p:cNvPr id="36" name="Кольцо 29">
            <a:extLst>
              <a:ext uri="{FF2B5EF4-FFF2-40B4-BE49-F238E27FC236}">
                <a16:creationId xmlns:a16="http://schemas.microsoft.com/office/drawing/2014/main" id="{32FB41C8-019E-44D9-B151-46F146AED764}"/>
              </a:ext>
            </a:extLst>
          </p:cNvPr>
          <p:cNvSpPr/>
          <p:nvPr/>
        </p:nvSpPr>
        <p:spPr>
          <a:xfrm>
            <a:off x="2068564" y="5547768"/>
            <a:ext cx="248310" cy="239916"/>
          </a:xfrm>
          <a:prstGeom prst="don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2256925-D52C-4F7A-BD68-FFA94076A22C}"/>
              </a:ext>
            </a:extLst>
          </p:cNvPr>
          <p:cNvSpPr txBox="1"/>
          <p:nvPr/>
        </p:nvSpPr>
        <p:spPr>
          <a:xfrm>
            <a:off x="247983" y="5872068"/>
            <a:ext cx="14181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11917">
              <a:lnSpc>
                <a:spcPct val="90000"/>
              </a:lnSpc>
              <a:defRPr/>
            </a:pPr>
            <a:r>
              <a:rPr lang="ru-RU" sz="1600" b="1" dirty="0">
                <a:solidFill>
                  <a:srgbClr val="59E0C2"/>
                </a:solidFill>
                <a:latin typeface="Montserrat Medium" panose="020B0604020202020204" charset="-52"/>
              </a:rPr>
              <a:t>Все</a:t>
            </a:r>
            <a:r>
              <a:rPr lang="ru-RU" sz="1600" b="1" dirty="0">
                <a:solidFill>
                  <a:srgbClr val="1B3281"/>
                </a:solidFill>
                <a:latin typeface="Montserrat Medium" panose="020B0604020202020204" charset="-52"/>
              </a:rPr>
              <a:t> предметы</a:t>
            </a:r>
          </a:p>
        </p:txBody>
      </p:sp>
      <p:sp>
        <p:nvSpPr>
          <p:cNvPr id="38" name="Кольцо 36">
            <a:extLst>
              <a:ext uri="{FF2B5EF4-FFF2-40B4-BE49-F238E27FC236}">
                <a16:creationId xmlns:a16="http://schemas.microsoft.com/office/drawing/2014/main" id="{F2731ECF-3653-4CB8-978C-980F1EB543CC}"/>
              </a:ext>
            </a:extLst>
          </p:cNvPr>
          <p:cNvSpPr/>
          <p:nvPr/>
        </p:nvSpPr>
        <p:spPr>
          <a:xfrm>
            <a:off x="3560775" y="5547768"/>
            <a:ext cx="248310" cy="239916"/>
          </a:xfrm>
          <a:prstGeom prst="don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225BA96-258A-4D7F-B1E3-D35081D4E829}"/>
              </a:ext>
            </a:extLst>
          </p:cNvPr>
          <p:cNvSpPr txBox="1"/>
          <p:nvPr/>
        </p:nvSpPr>
        <p:spPr>
          <a:xfrm>
            <a:off x="1508690" y="5865072"/>
            <a:ext cx="136805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11917">
              <a:lnSpc>
                <a:spcPct val="90000"/>
              </a:lnSpc>
              <a:defRPr/>
            </a:pPr>
            <a:r>
              <a:rPr lang="ru-RU" sz="1600" b="1" dirty="0">
                <a:solidFill>
                  <a:srgbClr val="59E0C2"/>
                </a:solidFill>
                <a:latin typeface="Montserrat Medium" panose="020B0604020202020204" charset="-52"/>
              </a:rPr>
              <a:t>6542 </a:t>
            </a:r>
          </a:p>
          <a:p>
            <a:pPr algn="ctr" defTabSz="1311917">
              <a:lnSpc>
                <a:spcPct val="90000"/>
              </a:lnSpc>
              <a:defRPr/>
            </a:pPr>
            <a:r>
              <a:rPr lang="ru-RU" sz="1600" b="1" dirty="0">
                <a:solidFill>
                  <a:srgbClr val="1B3281"/>
                </a:solidFill>
                <a:latin typeface="Montserrat Medium" panose="020B0604020202020204" charset="-52"/>
              </a:rPr>
              <a:t>урока</a:t>
            </a:r>
          </a:p>
        </p:txBody>
      </p:sp>
      <p:sp>
        <p:nvSpPr>
          <p:cNvPr id="40" name="Кольцо 38">
            <a:extLst>
              <a:ext uri="{FF2B5EF4-FFF2-40B4-BE49-F238E27FC236}">
                <a16:creationId xmlns:a16="http://schemas.microsoft.com/office/drawing/2014/main" id="{48C85242-DF5B-4B0D-A51D-AF7580738B59}"/>
              </a:ext>
            </a:extLst>
          </p:cNvPr>
          <p:cNvSpPr/>
          <p:nvPr/>
        </p:nvSpPr>
        <p:spPr>
          <a:xfrm>
            <a:off x="4895496" y="5542506"/>
            <a:ext cx="248310" cy="239916"/>
          </a:xfrm>
          <a:prstGeom prst="don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D5C1138-9825-4D92-9BF2-E229F891D9F9}"/>
              </a:ext>
            </a:extLst>
          </p:cNvPr>
          <p:cNvSpPr txBox="1"/>
          <p:nvPr/>
        </p:nvSpPr>
        <p:spPr>
          <a:xfrm>
            <a:off x="2922885" y="5890900"/>
            <a:ext cx="152408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11917">
              <a:lnSpc>
                <a:spcPct val="90000"/>
              </a:lnSpc>
              <a:defRPr/>
            </a:pPr>
            <a:r>
              <a:rPr lang="ru-RU" sz="1600" b="1" dirty="0">
                <a:solidFill>
                  <a:srgbClr val="59E0C2"/>
                </a:solidFill>
                <a:latin typeface="Montserrat Medium" panose="020B0604020202020204" charset="-52"/>
              </a:rPr>
              <a:t>38 553 </a:t>
            </a:r>
            <a:r>
              <a:rPr lang="ru-RU" sz="1600" b="1" dirty="0">
                <a:solidFill>
                  <a:srgbClr val="1B3281"/>
                </a:solidFill>
                <a:latin typeface="Montserrat Medium" panose="020B0604020202020204" charset="-52"/>
              </a:rPr>
              <a:t>материала</a:t>
            </a:r>
          </a:p>
        </p:txBody>
      </p:sp>
      <p:sp>
        <p:nvSpPr>
          <p:cNvPr id="44" name="Кольцо 42">
            <a:extLst>
              <a:ext uri="{FF2B5EF4-FFF2-40B4-BE49-F238E27FC236}">
                <a16:creationId xmlns:a16="http://schemas.microsoft.com/office/drawing/2014/main" id="{BBDE1D54-F922-4A52-B21D-74DB4EEFD0F2}"/>
              </a:ext>
            </a:extLst>
          </p:cNvPr>
          <p:cNvSpPr/>
          <p:nvPr/>
        </p:nvSpPr>
        <p:spPr>
          <a:xfrm>
            <a:off x="6387707" y="5542506"/>
            <a:ext cx="248310" cy="239916"/>
          </a:xfrm>
          <a:prstGeom prst="don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E534EAF-F204-4C84-BA7D-CAF39C9D67DA}"/>
              </a:ext>
            </a:extLst>
          </p:cNvPr>
          <p:cNvSpPr txBox="1"/>
          <p:nvPr/>
        </p:nvSpPr>
        <p:spPr>
          <a:xfrm>
            <a:off x="5471177" y="5854068"/>
            <a:ext cx="204441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11917">
              <a:lnSpc>
                <a:spcPct val="90000"/>
              </a:lnSpc>
              <a:defRPr/>
            </a:pPr>
            <a:r>
              <a:rPr lang="ru-RU" sz="1600" b="1" dirty="0">
                <a:solidFill>
                  <a:srgbClr val="59E0C2"/>
                </a:solidFill>
                <a:latin typeface="Montserrat Medium" panose="020B0604020202020204" charset="-52"/>
              </a:rPr>
              <a:t>89</a:t>
            </a:r>
            <a:r>
              <a:rPr lang="ru-RU" sz="1600" b="1" dirty="0">
                <a:solidFill>
                  <a:srgbClr val="E57781"/>
                </a:solidFill>
                <a:latin typeface="Montserrat Medium" panose="020B0604020202020204" charset="-52"/>
              </a:rPr>
              <a:t>  </a:t>
            </a:r>
          </a:p>
          <a:p>
            <a:pPr algn="ctr" defTabSz="1311917">
              <a:lnSpc>
                <a:spcPct val="90000"/>
              </a:lnSpc>
              <a:defRPr/>
            </a:pPr>
            <a:r>
              <a:rPr lang="ru-RU" sz="1400" b="1" dirty="0">
                <a:solidFill>
                  <a:srgbClr val="1B3281"/>
                </a:solidFill>
                <a:latin typeface="Montserrat Medium" panose="020B0604020202020204" charset="-52"/>
              </a:rPr>
              <a:t>субъектов РФ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E099D81-7211-42BB-BE32-0AE3009C4D56}"/>
              </a:ext>
            </a:extLst>
          </p:cNvPr>
          <p:cNvSpPr/>
          <p:nvPr/>
        </p:nvSpPr>
        <p:spPr>
          <a:xfrm>
            <a:off x="-197708" y="5201356"/>
            <a:ext cx="11046940" cy="149723"/>
          </a:xfrm>
          <a:prstGeom prst="rect">
            <a:avLst/>
          </a:prstGeom>
          <a:solidFill>
            <a:srgbClr val="31B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Freeform 711">
            <a:extLst>
              <a:ext uri="{FF2B5EF4-FFF2-40B4-BE49-F238E27FC236}">
                <a16:creationId xmlns:a16="http://schemas.microsoft.com/office/drawing/2014/main" id="{A89CAB39-53D3-B74A-65D2-616158C35B64}"/>
              </a:ext>
            </a:extLst>
          </p:cNvPr>
          <p:cNvSpPr>
            <a:spLocks/>
          </p:cNvSpPr>
          <p:nvPr/>
        </p:nvSpPr>
        <p:spPr bwMode="auto">
          <a:xfrm>
            <a:off x="453656" y="4664689"/>
            <a:ext cx="269875" cy="168275"/>
          </a:xfrm>
          <a:custGeom>
            <a:avLst/>
            <a:gdLst>
              <a:gd name="T0" fmla="*/ 0 w 85"/>
              <a:gd name="T1" fmla="*/ 6 h 53"/>
              <a:gd name="T2" fmla="*/ 33 w 85"/>
              <a:gd name="T3" fmla="*/ 53 h 53"/>
              <a:gd name="T4" fmla="*/ 85 w 8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5" h="53">
                <a:moveTo>
                  <a:pt x="0" y="6"/>
                </a:moveTo>
                <a:cubicBezTo>
                  <a:pt x="5" y="16"/>
                  <a:pt x="33" y="53"/>
                  <a:pt x="33" y="53"/>
                </a:cubicBezTo>
                <a:cubicBezTo>
                  <a:pt x="33" y="53"/>
                  <a:pt x="67" y="17"/>
                  <a:pt x="85" y="0"/>
                </a:cubicBezTo>
              </a:path>
            </a:pathLst>
          </a:custGeom>
          <a:noFill/>
          <a:ln w="38100" cap="rnd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8" name="Стрелка вправо 11">
            <a:extLst>
              <a:ext uri="{FF2B5EF4-FFF2-40B4-BE49-F238E27FC236}">
                <a16:creationId xmlns:a16="http://schemas.microsoft.com/office/drawing/2014/main" id="{3CF254FA-FC44-A822-6A94-C28CB7AF4AF5}"/>
              </a:ext>
            </a:extLst>
          </p:cNvPr>
          <p:cNvSpPr/>
          <p:nvPr/>
        </p:nvSpPr>
        <p:spPr>
          <a:xfrm>
            <a:off x="0" y="1"/>
            <a:ext cx="4935902" cy="1110868"/>
          </a:xfrm>
          <a:prstGeom prst="rightArrow">
            <a:avLst>
              <a:gd name="adj1" fmla="val 100000"/>
              <a:gd name="adj2" fmla="val 26120"/>
            </a:avLst>
          </a:prstGeom>
          <a:gradFill>
            <a:gsLst>
              <a:gs pos="69000">
                <a:srgbClr val="3682F2">
                  <a:alpha val="87000"/>
                </a:srgbClr>
              </a:gs>
              <a:gs pos="100000">
                <a:srgbClr val="D1EBFF"/>
              </a:gs>
            </a:gsLst>
            <a:lin ang="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42D74884-A055-4CA6-AAB4-A1F78DE6EF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54" y="63232"/>
            <a:ext cx="3622976" cy="9204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BDCFA6-BCB5-90BB-F604-6AD37F987A3F}"/>
              </a:ext>
            </a:extLst>
          </p:cNvPr>
          <p:cNvSpPr txBox="1"/>
          <p:nvPr/>
        </p:nvSpPr>
        <p:spPr>
          <a:xfrm>
            <a:off x="1993236" y="6390063"/>
            <a:ext cx="552235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ru-RU" sz="1400" i="1" dirty="0">
                <a:solidFill>
                  <a:srgbClr val="0070C0"/>
                </a:solidFill>
                <a:latin typeface="Montserrat" panose="00000500000000000000" pitchFamily="2" charset="-52"/>
              </a:rPr>
              <a:t>* </a:t>
            </a:r>
            <a:r>
              <a:rPr lang="ru-RU" altLang="ru-RU" sz="1400" i="1" dirty="0">
                <a:solidFill>
                  <a:srgbClr val="0070C0"/>
                </a:solidFill>
                <a:latin typeface="Montserrat" panose="00000500000000000000" pitchFamily="2" charset="-52"/>
              </a:rPr>
              <a:t>на апрель 2023 г.</a:t>
            </a:r>
            <a:endParaRPr lang="ru-RU" sz="14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99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03F62C0-5318-4A08-B99D-D21807A0B6FD}"/>
              </a:ext>
            </a:extLst>
          </p:cNvPr>
          <p:cNvSpPr/>
          <p:nvPr/>
        </p:nvSpPr>
        <p:spPr>
          <a:xfrm>
            <a:off x="-1" y="0"/>
            <a:ext cx="10691813" cy="6840537"/>
          </a:xfrm>
          <a:prstGeom prst="rect">
            <a:avLst/>
          </a:prstGeom>
          <a:gradFill>
            <a:gsLst>
              <a:gs pos="100000">
                <a:srgbClr val="1B3281"/>
              </a:gs>
              <a:gs pos="15000">
                <a:srgbClr val="0070C0"/>
              </a:gs>
            </a:gsLst>
            <a:lin ang="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583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F46B62F-04CF-9788-CC48-4541986332AB}"/>
              </a:ext>
            </a:extLst>
          </p:cNvPr>
          <p:cNvSpPr/>
          <p:nvPr/>
        </p:nvSpPr>
        <p:spPr>
          <a:xfrm>
            <a:off x="764498" y="4979217"/>
            <a:ext cx="2038663" cy="11680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ectangle 424">
            <a:extLst>
              <a:ext uri="{FF2B5EF4-FFF2-40B4-BE49-F238E27FC236}">
                <a16:creationId xmlns:a16="http://schemas.microsoft.com/office/drawing/2014/main" id="{E408E55B-EB85-47F4-82D7-48A7B1A81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858" y="451429"/>
            <a:ext cx="692955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sz="2400" b="1" dirty="0">
                <a:solidFill>
                  <a:schemeClr val="bg1"/>
                </a:solidFill>
                <a:latin typeface="Montserrat" pitchFamily="2" charset="0"/>
              </a:rPr>
              <a:t>ПЕРЕЧЕНЬ РАЗРАБАТЫВАЕМЫХ ПРЕДМЕТОВ </a:t>
            </a:r>
            <a:endParaRPr lang="en-US" sz="2400" b="1" dirty="0">
              <a:solidFill>
                <a:schemeClr val="bg1"/>
              </a:solidFill>
              <a:latin typeface="Montserrat" pitchFamily="2" charset="0"/>
            </a:endParaRPr>
          </a:p>
        </p:txBody>
      </p:sp>
      <p:sp>
        <p:nvSpPr>
          <p:cNvPr id="15" name="Freeform 438">
            <a:extLst>
              <a:ext uri="{FF2B5EF4-FFF2-40B4-BE49-F238E27FC236}">
                <a16:creationId xmlns:a16="http://schemas.microsoft.com/office/drawing/2014/main" id="{672FE04A-5C19-4EA4-A0A6-5B287842FC86}"/>
              </a:ext>
            </a:extLst>
          </p:cNvPr>
          <p:cNvSpPr>
            <a:spLocks/>
          </p:cNvSpPr>
          <p:nvPr/>
        </p:nvSpPr>
        <p:spPr bwMode="auto">
          <a:xfrm>
            <a:off x="9463169" y="4359711"/>
            <a:ext cx="2139956" cy="1787551"/>
          </a:xfrm>
          <a:custGeom>
            <a:avLst/>
            <a:gdLst>
              <a:gd name="T0" fmla="*/ 263 w 1247"/>
              <a:gd name="T1" fmla="*/ 1036 h 1106"/>
              <a:gd name="T2" fmla="*/ 25 w 1247"/>
              <a:gd name="T3" fmla="*/ 623 h 1106"/>
              <a:gd name="T4" fmla="*/ 25 w 1247"/>
              <a:gd name="T5" fmla="*/ 483 h 1106"/>
              <a:gd name="T6" fmla="*/ 263 w 1247"/>
              <a:gd name="T7" fmla="*/ 70 h 1106"/>
              <a:gd name="T8" fmla="*/ 385 w 1247"/>
              <a:gd name="T9" fmla="*/ 0 h 1106"/>
              <a:gd name="T10" fmla="*/ 862 w 1247"/>
              <a:gd name="T11" fmla="*/ 0 h 1106"/>
              <a:gd name="T12" fmla="*/ 983 w 1247"/>
              <a:gd name="T13" fmla="*/ 70 h 1106"/>
              <a:gd name="T14" fmla="*/ 1222 w 1247"/>
              <a:gd name="T15" fmla="*/ 483 h 1106"/>
              <a:gd name="T16" fmla="*/ 1222 w 1247"/>
              <a:gd name="T17" fmla="*/ 623 h 1106"/>
              <a:gd name="T18" fmla="*/ 983 w 1247"/>
              <a:gd name="T19" fmla="*/ 1036 h 1106"/>
              <a:gd name="T20" fmla="*/ 862 w 1247"/>
              <a:gd name="T21" fmla="*/ 1106 h 1106"/>
              <a:gd name="T22" fmla="*/ 385 w 1247"/>
              <a:gd name="T23" fmla="*/ 1106 h 1106"/>
              <a:gd name="T24" fmla="*/ 263 w 1247"/>
              <a:gd name="T25" fmla="*/ 1036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7" h="1106">
                <a:moveTo>
                  <a:pt x="263" y="1036"/>
                </a:moveTo>
                <a:cubicBezTo>
                  <a:pt x="25" y="623"/>
                  <a:pt x="25" y="623"/>
                  <a:pt x="25" y="623"/>
                </a:cubicBezTo>
                <a:cubicBezTo>
                  <a:pt x="0" y="580"/>
                  <a:pt x="0" y="526"/>
                  <a:pt x="25" y="483"/>
                </a:cubicBezTo>
                <a:cubicBezTo>
                  <a:pt x="263" y="70"/>
                  <a:pt x="263" y="70"/>
                  <a:pt x="263" y="70"/>
                </a:cubicBezTo>
                <a:cubicBezTo>
                  <a:pt x="288" y="26"/>
                  <a:pt x="335" y="0"/>
                  <a:pt x="385" y="0"/>
                </a:cubicBezTo>
                <a:cubicBezTo>
                  <a:pt x="862" y="0"/>
                  <a:pt x="862" y="0"/>
                  <a:pt x="862" y="0"/>
                </a:cubicBezTo>
                <a:cubicBezTo>
                  <a:pt x="912" y="0"/>
                  <a:pt x="958" y="26"/>
                  <a:pt x="983" y="70"/>
                </a:cubicBezTo>
                <a:cubicBezTo>
                  <a:pt x="1222" y="483"/>
                  <a:pt x="1222" y="483"/>
                  <a:pt x="1222" y="483"/>
                </a:cubicBezTo>
                <a:cubicBezTo>
                  <a:pt x="1247" y="526"/>
                  <a:pt x="1247" y="580"/>
                  <a:pt x="1222" y="623"/>
                </a:cubicBezTo>
                <a:cubicBezTo>
                  <a:pt x="983" y="1036"/>
                  <a:pt x="983" y="1036"/>
                  <a:pt x="983" y="1036"/>
                </a:cubicBezTo>
                <a:cubicBezTo>
                  <a:pt x="958" y="1079"/>
                  <a:pt x="912" y="1106"/>
                  <a:pt x="862" y="1106"/>
                </a:cubicBezTo>
                <a:cubicBezTo>
                  <a:pt x="385" y="1106"/>
                  <a:pt x="385" y="1106"/>
                  <a:pt x="385" y="1106"/>
                </a:cubicBezTo>
                <a:cubicBezTo>
                  <a:pt x="335" y="1106"/>
                  <a:pt x="288" y="1079"/>
                  <a:pt x="263" y="1036"/>
                </a:cubicBezTo>
                <a:close/>
              </a:path>
            </a:pathLst>
          </a:custGeom>
          <a:gradFill>
            <a:gsLst>
              <a:gs pos="0">
                <a:srgbClr val="2EA1DB">
                  <a:alpha val="44000"/>
                </a:srgbClr>
              </a:gs>
              <a:gs pos="100000">
                <a:srgbClr val="33EABF">
                  <a:alpha val="39000"/>
                </a:srgb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393" tIns="40197" rIns="80393" bIns="401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583"/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1045F5C8-38D1-4404-8960-A7BA6A413616}"/>
              </a:ext>
            </a:extLst>
          </p:cNvPr>
          <p:cNvGrpSpPr/>
          <p:nvPr/>
        </p:nvGrpSpPr>
        <p:grpSpPr>
          <a:xfrm>
            <a:off x="7057441" y="1515220"/>
            <a:ext cx="3270220" cy="4164729"/>
            <a:chOff x="8428849" y="1399463"/>
            <a:chExt cx="3729070" cy="4749090"/>
          </a:xfrm>
        </p:grpSpPr>
        <p:sp>
          <p:nvSpPr>
            <p:cNvPr id="20" name="Скругленный прямоугольник 4">
              <a:extLst>
                <a:ext uri="{FF2B5EF4-FFF2-40B4-BE49-F238E27FC236}">
                  <a16:creationId xmlns:a16="http://schemas.microsoft.com/office/drawing/2014/main" id="{26A18ECF-FD75-478F-A5B4-724056BC80D2}"/>
                </a:ext>
              </a:extLst>
            </p:cNvPr>
            <p:cNvSpPr/>
            <p:nvPr/>
          </p:nvSpPr>
          <p:spPr>
            <a:xfrm>
              <a:off x="8462930" y="1487163"/>
              <a:ext cx="3660908" cy="4661390"/>
            </a:xfrm>
            <a:prstGeom prst="roundRect">
              <a:avLst>
                <a:gd name="adj" fmla="val 4843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39934">
                <a:defRPr/>
              </a:pPr>
              <a:endParaRPr lang="ru-RU" sz="1457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1" name="Скругленный прямоугольник 6">
              <a:extLst>
                <a:ext uri="{FF2B5EF4-FFF2-40B4-BE49-F238E27FC236}">
                  <a16:creationId xmlns:a16="http://schemas.microsoft.com/office/drawing/2014/main" id="{83531C72-3C4E-4619-9627-211CFAF8C664}"/>
                </a:ext>
              </a:extLst>
            </p:cNvPr>
            <p:cNvSpPr/>
            <p:nvPr/>
          </p:nvSpPr>
          <p:spPr>
            <a:xfrm>
              <a:off x="8428849" y="1399463"/>
              <a:ext cx="3729070" cy="653140"/>
            </a:xfrm>
            <a:prstGeom prst="roundRect">
              <a:avLst>
                <a:gd name="adj" fmla="val 37606"/>
              </a:avLst>
            </a:prstGeom>
            <a:gradFill>
              <a:gsLst>
                <a:gs pos="76000">
                  <a:srgbClr val="2EA1DB"/>
                </a:gs>
                <a:gs pos="0">
                  <a:srgbClr val="59E0C2"/>
                </a:gs>
              </a:gsLst>
              <a:lin ang="60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0393" tIns="40197" rIns="80393" bIns="4019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ru-RU" sz="2462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2023 ГОД</a:t>
              </a:r>
              <a:endParaRPr lang="ru-RU" sz="2462" dirty="0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id="{D76D9B73-C5A9-48DB-B6AD-7060DF82A97B}"/>
                </a:ext>
              </a:extLst>
            </p:cNvPr>
            <p:cNvSpPr/>
            <p:nvPr/>
          </p:nvSpPr>
          <p:spPr>
            <a:xfrm>
              <a:off x="8556318" y="2199196"/>
              <a:ext cx="3567519" cy="34420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055" b="1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921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Начальное общее образование (3</a:t>
              </a:r>
              <a:r>
                <a:rPr lang="ru-RU" sz="1000" b="1" dirty="0">
                  <a:solidFill>
                    <a:srgbClr val="5AE0C3"/>
                  </a:solidFill>
                  <a:latin typeface="Montserrat" pitchFamily="2" charset="0"/>
                </a:rPr>
                <a:t>–</a:t>
              </a:r>
              <a:r>
                <a:rPr lang="ru-RU" sz="921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4 классы):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Технология</a:t>
              </a: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055" b="1" dirty="0">
                <a:solidFill>
                  <a:srgbClr val="002060"/>
                </a:solidFill>
                <a:latin typeface="Montserrat" panose="00000500000000000000" pitchFamily="2" charset="-52"/>
              </a:endParaRP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877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Основное общее образование (5</a:t>
              </a:r>
              <a:r>
                <a:rPr lang="ru-RU" sz="800" b="1" dirty="0">
                  <a:solidFill>
                    <a:srgbClr val="5AE0C3"/>
                  </a:solidFill>
                  <a:latin typeface="Montserrat" pitchFamily="2" charset="0"/>
                </a:rPr>
                <a:t>–</a:t>
              </a:r>
              <a:r>
                <a:rPr lang="ru-RU" sz="877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9 классы):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Математика, углубленный уровень 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Информатика, углубленный уровень</a:t>
              </a: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055" b="1" dirty="0">
                <a:solidFill>
                  <a:srgbClr val="002060"/>
                </a:solidFill>
                <a:latin typeface="Montserrat" panose="00000500000000000000" pitchFamily="2" charset="-52"/>
              </a:endParaRP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877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Среднее общее образование (10</a:t>
              </a:r>
              <a:r>
                <a:rPr lang="ru-RU" sz="800" b="1" dirty="0">
                  <a:solidFill>
                    <a:srgbClr val="5AE0C3"/>
                  </a:solidFill>
                  <a:latin typeface="Montserrat" pitchFamily="2" charset="0"/>
                </a:rPr>
                <a:t>–</a:t>
              </a:r>
              <a:r>
                <a:rPr lang="ru-RU" sz="877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11 классы):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Литература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Математика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История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Информатика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ОБЖ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Английский язык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История, углубленный уровень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Химия, углубленный уровень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Обществознание, углубленный уровень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Физика, углубленный уровень </a:t>
              </a: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439" dirty="0">
                <a:solidFill>
                  <a:srgbClr val="002060"/>
                </a:solidFill>
                <a:latin typeface="Montserrat" panose="00000500000000000000" pitchFamily="2" charset="-52"/>
              </a:endParaRPr>
            </a:p>
            <a:p>
              <a:pPr algn="ctr" defTabSz="804013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ru-RU" sz="439" b="1" dirty="0">
                <a:solidFill>
                  <a:srgbClr val="002060"/>
                </a:solidFill>
                <a:latin typeface="Montserrat" panose="00000500000000000000" pitchFamily="2" charset="-52"/>
              </a:endParaRP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9F998647-1A13-462A-BC65-92721533909B}"/>
              </a:ext>
            </a:extLst>
          </p:cNvPr>
          <p:cNvGrpSpPr/>
          <p:nvPr/>
        </p:nvGrpSpPr>
        <p:grpSpPr>
          <a:xfrm>
            <a:off x="3646201" y="1515220"/>
            <a:ext cx="3270220" cy="4524194"/>
            <a:chOff x="8428849" y="1399463"/>
            <a:chExt cx="3729070" cy="5158992"/>
          </a:xfrm>
        </p:grpSpPr>
        <p:sp>
          <p:nvSpPr>
            <p:cNvPr id="33" name="Скругленный прямоугольник 4">
              <a:extLst>
                <a:ext uri="{FF2B5EF4-FFF2-40B4-BE49-F238E27FC236}">
                  <a16:creationId xmlns:a16="http://schemas.microsoft.com/office/drawing/2014/main" id="{47A9B8F7-A6DC-46ED-990D-ED6949F703B9}"/>
                </a:ext>
              </a:extLst>
            </p:cNvPr>
            <p:cNvSpPr/>
            <p:nvPr/>
          </p:nvSpPr>
          <p:spPr>
            <a:xfrm>
              <a:off x="8462930" y="1487163"/>
              <a:ext cx="3660908" cy="5071292"/>
            </a:xfrm>
            <a:prstGeom prst="roundRect">
              <a:avLst>
                <a:gd name="adj" fmla="val 4843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39934">
                <a:defRPr/>
              </a:pPr>
              <a:endParaRPr lang="ru-RU" sz="1457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4" name="Скругленный прямоугольник 6">
              <a:extLst>
                <a:ext uri="{FF2B5EF4-FFF2-40B4-BE49-F238E27FC236}">
                  <a16:creationId xmlns:a16="http://schemas.microsoft.com/office/drawing/2014/main" id="{E1600CD8-C8B0-4E8D-9277-14652A3C8CDF}"/>
                </a:ext>
              </a:extLst>
            </p:cNvPr>
            <p:cNvSpPr/>
            <p:nvPr/>
          </p:nvSpPr>
          <p:spPr>
            <a:xfrm>
              <a:off x="8428849" y="1399463"/>
              <a:ext cx="3729070" cy="653140"/>
            </a:xfrm>
            <a:prstGeom prst="roundRect">
              <a:avLst>
                <a:gd name="adj" fmla="val 37606"/>
              </a:avLst>
            </a:prstGeom>
            <a:gradFill>
              <a:gsLst>
                <a:gs pos="76000">
                  <a:srgbClr val="2EA1DB"/>
                </a:gs>
                <a:gs pos="0">
                  <a:srgbClr val="59E0C2"/>
                </a:gs>
              </a:gsLst>
              <a:lin ang="60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0393" tIns="40197" rIns="80393" bIns="4019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ru-RU" sz="2462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202</a:t>
              </a:r>
              <a:r>
                <a:rPr lang="en-US" sz="2462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2</a:t>
              </a:r>
              <a:r>
                <a:rPr lang="ru-RU" sz="2462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 ГОД</a:t>
              </a:r>
              <a:endParaRPr lang="ru-RU" sz="2462" dirty="0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2F862B67-C6D1-4BAB-962A-E97B41844D91}"/>
                </a:ext>
              </a:extLst>
            </p:cNvPr>
            <p:cNvSpPr/>
            <p:nvPr/>
          </p:nvSpPr>
          <p:spPr>
            <a:xfrm>
              <a:off x="8556318" y="2199196"/>
              <a:ext cx="3567519" cy="42178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055" b="1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921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Начальное общее образование (3</a:t>
              </a:r>
              <a:r>
                <a:rPr lang="ru-RU" sz="1000" b="1" dirty="0">
                  <a:solidFill>
                    <a:srgbClr val="5AE0C3"/>
                  </a:solidFill>
                  <a:latin typeface="Montserrat" pitchFamily="2" charset="0"/>
                </a:rPr>
                <a:t>–</a:t>
              </a:r>
              <a:r>
                <a:rPr lang="ru-RU" sz="921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4 классы):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Русский язык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Математика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Окружающий мир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Английский язык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Литературное чтение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Изобразительное искусство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Музыка</a:t>
              </a: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055" b="1" dirty="0">
                <a:solidFill>
                  <a:srgbClr val="002060"/>
                </a:solidFill>
                <a:latin typeface="Montserrat" panose="00000500000000000000" pitchFamily="2" charset="-52"/>
              </a:endParaRP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921" b="1" dirty="0">
                  <a:solidFill>
                    <a:srgbClr val="59E0C2"/>
                  </a:solidFill>
                  <a:latin typeface="Montserrat" panose="00000500000000000000" pitchFamily="2" charset="-52"/>
                </a:rPr>
                <a:t>Основное общее образование (5</a:t>
              </a:r>
              <a:r>
                <a:rPr lang="ru-RU" sz="1000" b="1" dirty="0">
                  <a:solidFill>
                    <a:srgbClr val="5AE0C3"/>
                  </a:solidFill>
                  <a:latin typeface="Montserrat" pitchFamily="2" charset="0"/>
                </a:rPr>
                <a:t>–</a:t>
              </a:r>
              <a:r>
                <a:rPr lang="ru-RU" sz="921" b="1" dirty="0">
                  <a:solidFill>
                    <a:srgbClr val="59E0C2"/>
                  </a:solidFill>
                  <a:latin typeface="Montserrat" panose="00000500000000000000" pitchFamily="2" charset="-52"/>
                </a:rPr>
                <a:t>9 классы):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Литература 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Обществознание 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География 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ОБЖ 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Музыка 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Технология </a:t>
              </a: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055" b="1" dirty="0">
                <a:solidFill>
                  <a:srgbClr val="002060"/>
                </a:solidFill>
                <a:latin typeface="Montserrat" panose="00000500000000000000" pitchFamily="2" charset="-52"/>
              </a:endParaRP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921" b="1" dirty="0">
                  <a:solidFill>
                    <a:srgbClr val="59E0C2"/>
                  </a:solidFill>
                  <a:latin typeface="Montserrat" panose="00000500000000000000" pitchFamily="2" charset="-52"/>
                </a:rPr>
                <a:t>Среднее общее образование (10</a:t>
              </a:r>
              <a:r>
                <a:rPr lang="ru-RU" sz="1000" b="1" dirty="0">
                  <a:solidFill>
                    <a:srgbClr val="5AE0C3"/>
                  </a:solidFill>
                  <a:latin typeface="Montserrat" pitchFamily="2" charset="0"/>
                </a:rPr>
                <a:t>–</a:t>
              </a:r>
              <a:r>
                <a:rPr lang="ru-RU" sz="921" b="1" dirty="0">
                  <a:solidFill>
                    <a:srgbClr val="59E0C2"/>
                  </a:solidFill>
                  <a:latin typeface="Montserrat" panose="00000500000000000000" pitchFamily="2" charset="-52"/>
                </a:rPr>
                <a:t>11 классы):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Русский язык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Физика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Химия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Биология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3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Обществознание</a:t>
              </a:r>
            </a:p>
            <a:p>
              <a:pPr algn="ctr" defTabSz="804013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ru-RU" sz="439" b="1" dirty="0">
                <a:solidFill>
                  <a:srgbClr val="002060"/>
                </a:solidFill>
                <a:latin typeface="Montserrat" panose="00000500000000000000" pitchFamily="2" charset="-52"/>
              </a:endParaRPr>
            </a:p>
          </p:txBody>
        </p:sp>
      </p:grpSp>
      <p:grpSp>
        <p:nvGrpSpPr>
          <p:cNvPr id="36" name="Группа 35">
            <a:extLst>
              <a:ext uri="{FF2B5EF4-FFF2-40B4-BE49-F238E27FC236}">
                <a16:creationId xmlns:a16="http://schemas.microsoft.com/office/drawing/2014/main" id="{E1824A6C-1EAA-466B-B20C-0B4558DC0EE9}"/>
              </a:ext>
            </a:extLst>
          </p:cNvPr>
          <p:cNvGrpSpPr/>
          <p:nvPr/>
        </p:nvGrpSpPr>
        <p:grpSpPr>
          <a:xfrm>
            <a:off x="205072" y="1515221"/>
            <a:ext cx="3270220" cy="2937013"/>
            <a:chOff x="8428849" y="1399463"/>
            <a:chExt cx="3729070" cy="3349111"/>
          </a:xfrm>
        </p:grpSpPr>
        <p:sp>
          <p:nvSpPr>
            <p:cNvPr id="37" name="Скругленный прямоугольник 4">
              <a:extLst>
                <a:ext uri="{FF2B5EF4-FFF2-40B4-BE49-F238E27FC236}">
                  <a16:creationId xmlns:a16="http://schemas.microsoft.com/office/drawing/2014/main" id="{7940A129-8BEA-4B1B-B0B0-DAF4B4A15D5C}"/>
                </a:ext>
              </a:extLst>
            </p:cNvPr>
            <p:cNvSpPr/>
            <p:nvPr/>
          </p:nvSpPr>
          <p:spPr>
            <a:xfrm>
              <a:off x="8462930" y="1487163"/>
              <a:ext cx="3660908" cy="3261411"/>
            </a:xfrm>
            <a:prstGeom prst="roundRect">
              <a:avLst>
                <a:gd name="adj" fmla="val 4843"/>
              </a:avLst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39934">
                <a:defRPr/>
              </a:pPr>
              <a:endParaRPr lang="ru-RU" sz="1457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8" name="Скругленный прямоугольник 6">
              <a:extLst>
                <a:ext uri="{FF2B5EF4-FFF2-40B4-BE49-F238E27FC236}">
                  <a16:creationId xmlns:a16="http://schemas.microsoft.com/office/drawing/2014/main" id="{50996BA6-6E61-4780-B0D7-54675FF07AF0}"/>
                </a:ext>
              </a:extLst>
            </p:cNvPr>
            <p:cNvSpPr/>
            <p:nvPr/>
          </p:nvSpPr>
          <p:spPr>
            <a:xfrm>
              <a:off x="8428849" y="1399463"/>
              <a:ext cx="3729070" cy="653140"/>
            </a:xfrm>
            <a:prstGeom prst="roundRect">
              <a:avLst>
                <a:gd name="adj" fmla="val 37606"/>
              </a:avLst>
            </a:prstGeom>
            <a:gradFill>
              <a:gsLst>
                <a:gs pos="76000">
                  <a:srgbClr val="2EA1DB"/>
                </a:gs>
                <a:gs pos="0">
                  <a:srgbClr val="59E0C2"/>
                </a:gs>
              </a:gsLst>
              <a:lin ang="60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0393" tIns="40197" rIns="80393" bIns="4019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ru-RU" sz="2462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202</a:t>
              </a:r>
              <a:r>
                <a:rPr lang="en-US" sz="2462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1</a:t>
              </a:r>
              <a:r>
                <a:rPr lang="ru-RU" sz="2462" b="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 ГОД</a:t>
              </a:r>
              <a:endParaRPr lang="ru-RU" sz="2462" dirty="0"/>
            </a:p>
          </p:txBody>
        </p:sp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351C2879-B4D2-4B8C-A048-E792ABC94CD2}"/>
                </a:ext>
              </a:extLst>
            </p:cNvPr>
            <p:cNvSpPr/>
            <p:nvPr/>
          </p:nvSpPr>
          <p:spPr>
            <a:xfrm>
              <a:off x="8556318" y="2199196"/>
              <a:ext cx="3567519" cy="19337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055" b="1" dirty="0">
                <a:solidFill>
                  <a:schemeClr val="bg1"/>
                </a:solidFill>
                <a:latin typeface="Montserrat" panose="00000500000000000000" pitchFamily="2" charset="-52"/>
              </a:endParaRP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877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Основное общее образование (5</a:t>
              </a:r>
              <a:r>
                <a:rPr lang="ru-RU" sz="900" b="1" dirty="0">
                  <a:solidFill>
                    <a:srgbClr val="5AE0C3"/>
                  </a:solidFill>
                  <a:latin typeface="Montserrat" pitchFamily="2" charset="0"/>
                </a:rPr>
                <a:t>–</a:t>
              </a:r>
              <a:r>
                <a:rPr lang="ru-RU" sz="877" b="1" dirty="0">
                  <a:solidFill>
                    <a:srgbClr val="92EEE1"/>
                  </a:solidFill>
                  <a:latin typeface="Montserrat" panose="00000500000000000000" pitchFamily="2" charset="-52"/>
                </a:rPr>
                <a:t>9 классы):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Информатика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Биология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Математика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Русский язык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Физика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Химия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История</a:t>
              </a:r>
            </a:p>
            <a:p>
              <a:pPr marL="150753" indent="-150753" defTabSz="80401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59E0C2"/>
                </a:buClr>
                <a:buSzPct val="104000"/>
                <a:buFont typeface="Arial" panose="020B0604020202020204" pitchFamily="34" charset="0"/>
                <a:buChar char="•"/>
              </a:pPr>
              <a:r>
                <a:rPr lang="ru-RU" sz="921" dirty="0">
                  <a:solidFill>
                    <a:schemeClr val="bg1"/>
                  </a:solidFill>
                  <a:latin typeface="Montserrat" panose="00000500000000000000" pitchFamily="2" charset="-52"/>
                </a:rPr>
                <a:t>Английский язык</a:t>
              </a:r>
            </a:p>
            <a:p>
              <a:pPr defTabSz="804013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439" dirty="0">
                <a:solidFill>
                  <a:srgbClr val="002060"/>
                </a:solidFill>
                <a:latin typeface="Montserrat" panose="00000500000000000000" pitchFamily="2" charset="-52"/>
              </a:endParaRPr>
            </a:p>
            <a:p>
              <a:pPr algn="ctr" defTabSz="804013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endParaRPr lang="ru-RU" sz="439" b="1" dirty="0">
                <a:solidFill>
                  <a:srgbClr val="002060"/>
                </a:solidFill>
                <a:latin typeface="Montserrat" panose="00000500000000000000" pitchFamily="2" charset="-52"/>
              </a:endParaRPr>
            </a:p>
          </p:txBody>
        </p:sp>
      </p:grpSp>
      <p:pic>
        <p:nvPicPr>
          <p:cNvPr id="3" name="object 9">
            <a:extLst>
              <a:ext uri="{FF2B5EF4-FFF2-40B4-BE49-F238E27FC236}">
                <a16:creationId xmlns:a16="http://schemas.microsoft.com/office/drawing/2014/main" id="{8A367615-6274-F683-4A47-E214C414829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5427" y="4790237"/>
            <a:ext cx="2791315" cy="22432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CD4B6C-1DC1-568E-E3D1-3A5DA23277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47" r="70737"/>
          <a:stretch/>
        </p:blipFill>
        <p:spPr>
          <a:xfrm>
            <a:off x="1303295" y="4979217"/>
            <a:ext cx="1018084" cy="954353"/>
          </a:xfrm>
          <a:prstGeom prst="rect">
            <a:avLst/>
          </a:prstGeom>
        </p:spPr>
      </p:pic>
      <p:pic>
        <p:nvPicPr>
          <p:cNvPr id="23" name="Picture 3" descr="D:\Академия\видосы в работу битрикс\Преза Голикова\Asset 1-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5253" y="278132"/>
            <a:ext cx="2442519" cy="57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707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9267"/>
            <a:ext cx="10691813" cy="5851271"/>
          </a:xfrm>
          <a:prstGeom prst="rect">
            <a:avLst/>
          </a:prstGeom>
        </p:spPr>
      </p:pic>
      <p:sp>
        <p:nvSpPr>
          <p:cNvPr id="5" name="Rectangle 424"/>
          <p:cNvSpPr>
            <a:spLocks noChangeArrowheads="1"/>
          </p:cNvSpPr>
          <p:nvPr/>
        </p:nvSpPr>
        <p:spPr bwMode="auto">
          <a:xfrm>
            <a:off x="515487" y="393761"/>
            <a:ext cx="9601988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defTabSz="914400"/>
            <a:r>
              <a:rPr lang="ru-RU" altLang="ru-RU" sz="2500" b="1" dirty="0">
                <a:solidFill>
                  <a:srgbClr val="1B3281"/>
                </a:solidFill>
                <a:latin typeface="Montserrat" panose="00000500000000000000" pitchFamily="2" charset="-52"/>
              </a:rPr>
              <a:t>УНИВЕРСАЛЬНЫЙ ТЕМАТИЧЕСКИЙ КЛАССИФИКАТОР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42608" y="1895231"/>
            <a:ext cx="392569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Россия в системе международных отношений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42607" y="2580635"/>
            <a:ext cx="424920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Овладение базовыми историческими знаниями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Формирование основ гражданской, социальной,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культурной самоидентификации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Развитие способностей определять и аргументировать свое отношение к информации о событиях прошлого и настоящего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Развитие умений анализировать информацию из различных источников о событиях и явлениях прошлого и настоящего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442607" y="4228734"/>
            <a:ext cx="406988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Международное положение России в начале XIX века.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Основные цели и направления внешней политики.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Россия в антифранцузских коалициях. Войны России с Турцией и Ираном. Расширение российского присутствия на Кавказе. Тильзитский мир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42608" y="5118086"/>
            <a:ext cx="424920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Различать в исторической информации события, явления, процессы, факты и мнения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На основе изученного материала определять и указывать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причины, предпосылки, поводы, последствия исторических событий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Сопоставлять, анализировать информацию,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представленную на двух и более тематических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исторических картах/схемах, делать выводы</a:t>
            </a:r>
          </a:p>
        </p:txBody>
      </p:sp>
      <p:sp>
        <p:nvSpPr>
          <p:cNvPr id="10" name="Rectangle 444"/>
          <p:cNvSpPr>
            <a:spLocks noChangeArrowheads="1"/>
          </p:cNvSpPr>
          <p:nvPr/>
        </p:nvSpPr>
        <p:spPr bwMode="auto">
          <a:xfrm>
            <a:off x="1162484" y="2540621"/>
            <a:ext cx="97943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/>
            <a:r>
              <a:rPr lang="ru-RU" altLang="ru-RU" sz="1900" b="1" dirty="0">
                <a:solidFill>
                  <a:srgbClr val="1B3281"/>
                </a:solidFill>
                <a:latin typeface="Montserrat" panose="00000500000000000000" pitchFamily="2" charset="-52"/>
              </a:rPr>
              <a:t>9 класс</a:t>
            </a:r>
            <a:endParaRPr kumimoji="0" lang="ru-RU" altLang="ru-RU" sz="1900" b="0" i="0" u="none" strike="noStrike" cap="none" normalizeH="0" baseline="0" dirty="0">
              <a:ln>
                <a:noFill/>
              </a:ln>
              <a:solidFill>
                <a:srgbClr val="1B3281"/>
              </a:solidFill>
              <a:effectLst/>
            </a:endParaRPr>
          </a:p>
        </p:txBody>
      </p:sp>
      <p:sp>
        <p:nvSpPr>
          <p:cNvPr id="11" name="Rectangle 444"/>
          <p:cNvSpPr>
            <a:spLocks noChangeArrowheads="1"/>
          </p:cNvSpPr>
          <p:nvPr/>
        </p:nvSpPr>
        <p:spPr bwMode="auto">
          <a:xfrm>
            <a:off x="778564" y="2876428"/>
            <a:ext cx="1747274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/>
            <a:r>
              <a:rPr lang="ru-RU" altLang="ru-RU" sz="1900" b="1" dirty="0">
                <a:solidFill>
                  <a:schemeClr val="bg1"/>
                </a:solidFill>
                <a:latin typeface="Montserrat" panose="00000500000000000000" pitchFamily="2" charset="-52"/>
              </a:rPr>
              <a:t>ТЕМА УРОКА</a:t>
            </a:r>
            <a:endParaRPr kumimoji="0" lang="ru-RU" altLang="ru-RU" sz="1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3930" y="3122493"/>
            <a:ext cx="1996541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3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Внешняя политика России в начале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3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XIX века</a:t>
            </a:r>
          </a:p>
        </p:txBody>
      </p:sp>
      <p:sp>
        <p:nvSpPr>
          <p:cNvPr id="13" name="Rectangle 444"/>
          <p:cNvSpPr>
            <a:spLocks noChangeArrowheads="1"/>
          </p:cNvSpPr>
          <p:nvPr/>
        </p:nvSpPr>
        <p:spPr bwMode="auto">
          <a:xfrm>
            <a:off x="558768" y="1083051"/>
            <a:ext cx="2079094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/>
            <a:r>
              <a:rPr lang="ru-RU" altLang="ru-RU" sz="1900" b="1" dirty="0">
                <a:solidFill>
                  <a:schemeClr val="bg1"/>
                </a:solidFill>
                <a:latin typeface="Montserrat Medium" panose="00000600000000000000" pitchFamily="2" charset="-52"/>
              </a:rPr>
              <a:t>История России</a:t>
            </a:r>
            <a:endParaRPr kumimoji="0" lang="ru-RU" altLang="ru-RU" sz="1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Montserrat Medium" panose="00000600000000000000" pitchFamily="2" charset="-52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9472" y="5037124"/>
            <a:ext cx="275854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Осознание гражданской идентичности,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проявление интереса к познанию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истории, культуры Российской Федерации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89472" y="6272248"/>
            <a:ext cx="27585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Понимать фактологическую информацию (сюжет, последовательность событий)</a:t>
            </a:r>
          </a:p>
        </p:txBody>
      </p:sp>
      <p:sp>
        <p:nvSpPr>
          <p:cNvPr id="16" name="Rectangle 444"/>
          <p:cNvSpPr>
            <a:spLocks noChangeArrowheads="1"/>
          </p:cNvSpPr>
          <p:nvPr/>
        </p:nvSpPr>
        <p:spPr bwMode="auto">
          <a:xfrm>
            <a:off x="567492" y="4705699"/>
            <a:ext cx="2226572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/>
            <a:r>
              <a:rPr lang="ru-RU" altLang="ru-RU" sz="1100" b="1" dirty="0">
                <a:solidFill>
                  <a:srgbClr val="1B3281"/>
                </a:solidFill>
                <a:latin typeface="Montserrat ExtraBold" panose="00000900000000000000" pitchFamily="2" charset="-52"/>
              </a:rPr>
              <a:t>ЛИЧНОСТНЫЕ РЕЗУЛЬТАТЫ</a:t>
            </a:r>
          </a:p>
        </p:txBody>
      </p:sp>
      <p:sp>
        <p:nvSpPr>
          <p:cNvPr id="17" name="Rectangle 444"/>
          <p:cNvSpPr>
            <a:spLocks noChangeArrowheads="1"/>
          </p:cNvSpPr>
          <p:nvPr/>
        </p:nvSpPr>
        <p:spPr bwMode="auto">
          <a:xfrm>
            <a:off x="859515" y="5787500"/>
            <a:ext cx="158537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defTabSz="914400"/>
            <a:r>
              <a:rPr lang="ru-RU" altLang="ru-RU" sz="1100" b="1" dirty="0">
                <a:solidFill>
                  <a:srgbClr val="1B3281"/>
                </a:solidFill>
                <a:latin typeface="Montserrat ExtraBold" panose="00000900000000000000" pitchFamily="2" charset="-52"/>
              </a:rPr>
              <a:t>МЕЖДУНАРОДНЫЕ </a:t>
            </a:r>
          </a:p>
          <a:p>
            <a:pPr lvl="0" defTabSz="914400"/>
            <a:r>
              <a:rPr lang="ru-RU" altLang="ru-RU" sz="1100" b="1" dirty="0">
                <a:solidFill>
                  <a:srgbClr val="1B3281"/>
                </a:solidFill>
                <a:latin typeface="Montserrat ExtraBold" panose="00000900000000000000" pitchFamily="2" charset="-52"/>
              </a:rPr>
              <a:t>ИССЛЕДОВАНИЯ</a:t>
            </a:r>
          </a:p>
        </p:txBody>
      </p:sp>
      <p:sp>
        <p:nvSpPr>
          <p:cNvPr id="18" name="Rectangle 444"/>
          <p:cNvSpPr>
            <a:spLocks noChangeArrowheads="1"/>
          </p:cNvSpPr>
          <p:nvPr/>
        </p:nvSpPr>
        <p:spPr bwMode="auto">
          <a:xfrm>
            <a:off x="3661605" y="5360289"/>
            <a:ext cx="119744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/>
            <a:r>
              <a:rPr lang="ru-RU" altLang="ru-RU" sz="1200" b="1" dirty="0">
                <a:solidFill>
                  <a:srgbClr val="1B3281"/>
                </a:solidFill>
                <a:latin typeface="Montserrat ExtraBold" panose="00000900000000000000" pitchFamily="2" charset="-52"/>
              </a:rPr>
              <a:t>ПУ.ПЭС ФИПИ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587490" y="5526908"/>
            <a:ext cx="23234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проверяемые требования (умения) универсальных предметных кодификаторов элементов содержания для процедур оценки качества образования</a:t>
            </a:r>
          </a:p>
        </p:txBody>
      </p:sp>
      <p:sp>
        <p:nvSpPr>
          <p:cNvPr id="21" name="Rectangle 444"/>
          <p:cNvSpPr>
            <a:spLocks noChangeArrowheads="1"/>
          </p:cNvSpPr>
          <p:nvPr/>
        </p:nvSpPr>
        <p:spPr bwMode="auto">
          <a:xfrm>
            <a:off x="3661605" y="4343507"/>
            <a:ext cx="91691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/>
            <a:r>
              <a:rPr lang="ru-RU" altLang="ru-RU" sz="1200" b="1" dirty="0">
                <a:solidFill>
                  <a:srgbClr val="1B3281"/>
                </a:solidFill>
                <a:latin typeface="Montserrat ExtraBold" panose="00000900000000000000" pitchFamily="2" charset="-52"/>
              </a:rPr>
              <a:t>ПЭС ФИПИ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559476" y="4488698"/>
            <a:ext cx="23234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проверяемые элементы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содержания</a:t>
            </a:r>
          </a:p>
        </p:txBody>
      </p:sp>
      <p:sp>
        <p:nvSpPr>
          <p:cNvPr id="23" name="Rectangle 444"/>
          <p:cNvSpPr>
            <a:spLocks noChangeArrowheads="1"/>
          </p:cNvSpPr>
          <p:nvPr/>
        </p:nvSpPr>
        <p:spPr bwMode="auto">
          <a:xfrm>
            <a:off x="3619164" y="2743122"/>
            <a:ext cx="12262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/>
            <a:r>
              <a:rPr lang="ru-RU" altLang="ru-RU" sz="1200" b="1" dirty="0">
                <a:solidFill>
                  <a:srgbClr val="1B3281"/>
                </a:solidFill>
                <a:latin typeface="Montserrat ExtraBold" panose="00000900000000000000" pitchFamily="2" charset="-52"/>
              </a:rPr>
              <a:t>КУ.КЭС ФИПИ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559476" y="2909741"/>
            <a:ext cx="23234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контролируемые требования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(умения) предметных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кодификаторов элементов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содержания и требований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к уровню подготовки выпускников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для проведения ОГЭ/ЕГЭ</a:t>
            </a:r>
          </a:p>
        </p:txBody>
      </p:sp>
      <p:sp>
        <p:nvSpPr>
          <p:cNvPr id="25" name="Rectangle 444"/>
          <p:cNvSpPr>
            <a:spLocks noChangeArrowheads="1"/>
          </p:cNvSpPr>
          <p:nvPr/>
        </p:nvSpPr>
        <p:spPr bwMode="auto">
          <a:xfrm>
            <a:off x="3686793" y="1763192"/>
            <a:ext cx="91691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/>
            <a:r>
              <a:rPr lang="ru-RU" altLang="ru-RU" sz="1200" b="1" dirty="0">
                <a:solidFill>
                  <a:srgbClr val="1B3281"/>
                </a:solidFill>
                <a:latin typeface="Montserrat ExtraBold" panose="00000900000000000000" pitchFamily="2" charset="-52"/>
              </a:rPr>
              <a:t>КЭС ФИПИ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584664" y="1908383"/>
            <a:ext cx="23234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контролируемые элементы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9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содержания</a:t>
            </a:r>
          </a:p>
        </p:txBody>
      </p:sp>
    </p:spTree>
    <p:extLst>
      <p:ext uri="{BB962C8B-B14F-4D97-AF65-F5344CB8AC3E}">
        <p14:creationId xmlns:p14="http://schemas.microsoft.com/office/powerpoint/2010/main" val="1518244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-623898" y="0"/>
          <a:ext cx="9326563" cy="689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Image" r:id="rId4" imgW="13208940" imgH="9752794" progId="Photoshop.Image.23">
                  <p:embed/>
                </p:oleObj>
              </mc:Choice>
              <mc:Fallback>
                <p:oleObj name="Image" r:id="rId4" imgW="13208940" imgH="9752794" progId="Photoshop.Image.23">
                  <p:embed/>
                  <p:pic>
                    <p:nvPicPr>
                      <p:cNvPr id="7" name="Объект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23898" y="0"/>
                        <a:ext cx="9326563" cy="689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305"/>
          <p:cNvSpPr>
            <a:spLocks noChangeArrowheads="1"/>
          </p:cNvSpPr>
          <p:nvPr/>
        </p:nvSpPr>
        <p:spPr bwMode="auto">
          <a:xfrm>
            <a:off x="-3175" y="0"/>
            <a:ext cx="1068705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841450">
              <a:defRPr/>
            </a:pPr>
            <a:endParaRPr lang="ru-RU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6" name="Rectangle 1395"/>
          <p:cNvSpPr>
            <a:spLocks noChangeArrowheads="1"/>
          </p:cNvSpPr>
          <p:nvPr/>
        </p:nvSpPr>
        <p:spPr bwMode="auto">
          <a:xfrm>
            <a:off x="214026" y="449444"/>
            <a:ext cx="9689454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1069120" eaLnBrk="1" hangingPunct="1">
              <a:lnSpc>
                <a:spcPct val="90000"/>
              </a:lnSpc>
              <a:defRPr/>
            </a:pPr>
            <a:r>
              <a:rPr lang="ru-RU" altLang="ru-RU" sz="2400" b="1" dirty="0">
                <a:solidFill>
                  <a:srgbClr val="1B3281"/>
                </a:solidFill>
                <a:latin typeface="Montserrat" panose="00000500000000000000" pitchFamily="2" charset="-52"/>
              </a:rPr>
              <a:t>УРОК (ТЕМА) </a:t>
            </a:r>
            <a:r>
              <a:rPr lang="ru-RU" sz="2400" dirty="0">
                <a:solidFill>
                  <a:srgbClr val="1B3281"/>
                </a:solidFill>
              </a:rPr>
              <a:t>—</a:t>
            </a:r>
            <a:r>
              <a:rPr lang="ru-RU" altLang="ru-RU" sz="2400" b="1" dirty="0">
                <a:solidFill>
                  <a:srgbClr val="1B3281"/>
                </a:solidFill>
                <a:latin typeface="Montserrat" panose="00000500000000000000" pitchFamily="2" charset="-52"/>
              </a:rPr>
              <a:t> ОСНОВНАЯ </a:t>
            </a:r>
          </a:p>
          <a:p>
            <a:pPr defTabSz="1069120" eaLnBrk="1" hangingPunct="1">
              <a:lnSpc>
                <a:spcPct val="90000"/>
              </a:lnSpc>
              <a:defRPr/>
            </a:pPr>
            <a:r>
              <a:rPr lang="ru-RU" altLang="ru-RU" sz="2400" b="1" dirty="0">
                <a:solidFill>
                  <a:srgbClr val="1B3281"/>
                </a:solidFill>
                <a:latin typeface="Montserrat" panose="00000500000000000000" pitchFamily="2" charset="-52"/>
              </a:rPr>
              <a:t>ЕДИНИЦА КОНТЕНТА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589869" y="219075"/>
            <a:ext cx="4899694" cy="6305550"/>
          </a:xfrm>
          <a:prstGeom prst="roundRect">
            <a:avLst>
              <a:gd name="adj" fmla="val 4055"/>
            </a:avLst>
          </a:prstGeom>
          <a:solidFill>
            <a:schemeClr val="bg1"/>
          </a:solidFill>
          <a:ln w="9525">
            <a:solidFill>
              <a:srgbClr val="5B9BD5"/>
            </a:solidFill>
          </a:ln>
          <a:effectLst>
            <a:outerShdw blurRad="50800" dist="50800" dir="5400000" algn="ctr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1450">
              <a:defRPr/>
            </a:pPr>
            <a:endParaRPr lang="ru-RU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052" name="Picture 4" descr="D:\Академия\видосы в работу битрикс\!Конституция_12_дек\Снимок экрана 2022-12-08 в 14.51.2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63807" y="524408"/>
            <a:ext cx="4744397" cy="566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5932769" y="511708"/>
            <a:ext cx="4260850" cy="1417627"/>
          </a:xfrm>
          <a:prstGeom prst="roundRect">
            <a:avLst>
              <a:gd name="adj" fmla="val 7260"/>
            </a:avLst>
          </a:prstGeom>
          <a:noFill/>
          <a:ln w="19050">
            <a:solidFill>
              <a:srgbClr val="1B3281"/>
            </a:solidFill>
          </a:ln>
          <a:effectLst>
            <a:glow rad="101600">
              <a:schemeClr val="accent1">
                <a:satMod val="175000"/>
                <a:alpha val="17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5935764" y="1973786"/>
            <a:ext cx="4260850" cy="1690688"/>
          </a:xfrm>
          <a:prstGeom prst="roundRect">
            <a:avLst>
              <a:gd name="adj" fmla="val 5093"/>
            </a:avLst>
          </a:prstGeom>
          <a:noFill/>
          <a:ln w="19050">
            <a:solidFill>
              <a:srgbClr val="FAB8A4"/>
            </a:solidFill>
          </a:ln>
          <a:effectLst>
            <a:glow rad="101600">
              <a:srgbClr val="FAB8A4">
                <a:alpha val="29000"/>
              </a:srgb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932769" y="3738291"/>
            <a:ext cx="4260850" cy="2451259"/>
          </a:xfrm>
          <a:prstGeom prst="roundRect">
            <a:avLst>
              <a:gd name="adj" fmla="val 3801"/>
            </a:avLst>
          </a:prstGeom>
          <a:noFill/>
          <a:ln w="19050">
            <a:solidFill>
              <a:srgbClr val="4B91D1"/>
            </a:solidFill>
          </a:ln>
          <a:effectLst>
            <a:glow rad="101600">
              <a:srgbClr val="00B0F0">
                <a:alpha val="20000"/>
              </a:srgb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трелка вправо 11">
            <a:extLst>
              <a:ext uri="{FF2B5EF4-FFF2-40B4-BE49-F238E27FC236}">
                <a16:creationId xmlns:a16="http://schemas.microsoft.com/office/drawing/2014/main" id="{3CF254FA-FC44-A822-6A94-C28CB7AF4AF5}"/>
              </a:ext>
            </a:extLst>
          </p:cNvPr>
          <p:cNvSpPr/>
          <p:nvPr/>
        </p:nvSpPr>
        <p:spPr>
          <a:xfrm>
            <a:off x="-29641" y="5661929"/>
            <a:ext cx="4897834" cy="938421"/>
          </a:xfrm>
          <a:prstGeom prst="rightArrow">
            <a:avLst>
              <a:gd name="adj1" fmla="val 100000"/>
              <a:gd name="adj2" fmla="val 26120"/>
            </a:avLst>
          </a:prstGeom>
          <a:gradFill>
            <a:gsLst>
              <a:gs pos="69000">
                <a:srgbClr val="3682F2">
                  <a:alpha val="87000"/>
                </a:srgbClr>
              </a:gs>
              <a:gs pos="100000">
                <a:srgbClr val="D1EBFF"/>
              </a:gs>
            </a:gsLst>
            <a:lin ang="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47"/>
          <a:stretch/>
        </p:blipFill>
        <p:spPr>
          <a:xfrm>
            <a:off x="1063912" y="5685453"/>
            <a:ext cx="2461511" cy="67522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783"/>
          <a:stretch/>
        </p:blipFill>
        <p:spPr>
          <a:xfrm>
            <a:off x="1509418" y="1572035"/>
            <a:ext cx="1797199" cy="714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5"/>
          <a:stretch/>
        </p:blipFill>
        <p:spPr>
          <a:xfrm>
            <a:off x="2820" y="2554014"/>
            <a:ext cx="5347290" cy="284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116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F46DC4DC-54A5-16FB-B78B-2B83C70571F5}"/>
              </a:ext>
            </a:extLst>
          </p:cNvPr>
          <p:cNvSpPr/>
          <p:nvPr/>
        </p:nvSpPr>
        <p:spPr>
          <a:xfrm>
            <a:off x="-16894" y="0"/>
            <a:ext cx="10708707" cy="6840538"/>
          </a:xfrm>
          <a:prstGeom prst="rect">
            <a:avLst/>
          </a:prstGeom>
          <a:gradFill>
            <a:gsLst>
              <a:gs pos="100000">
                <a:srgbClr val="1B3281"/>
              </a:gs>
              <a:gs pos="15000">
                <a:srgbClr val="0070C0"/>
              </a:gs>
            </a:gsLst>
            <a:lin ang="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57"/>
          </a:p>
        </p:txBody>
      </p:sp>
      <p:sp>
        <p:nvSpPr>
          <p:cNvPr id="13" name="Стрелка вправо 11">
            <a:extLst>
              <a:ext uri="{FF2B5EF4-FFF2-40B4-BE49-F238E27FC236}">
                <a16:creationId xmlns:a16="http://schemas.microsoft.com/office/drawing/2014/main" id="{B37406CA-0FFA-75A3-F668-A5EC4E6E7639}"/>
              </a:ext>
            </a:extLst>
          </p:cNvPr>
          <p:cNvSpPr/>
          <p:nvPr/>
        </p:nvSpPr>
        <p:spPr>
          <a:xfrm>
            <a:off x="-13240" y="0"/>
            <a:ext cx="6455835" cy="6840538"/>
          </a:xfrm>
          <a:prstGeom prst="rightArrow">
            <a:avLst>
              <a:gd name="adj1" fmla="val 100000"/>
              <a:gd name="adj2" fmla="val 26120"/>
            </a:avLst>
          </a:prstGeom>
          <a:solidFill>
            <a:srgbClr val="1B328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656" tIns="49328" rIns="98656" bIns="49328" rtlCol="0" anchor="ctr"/>
          <a:lstStyle/>
          <a:p>
            <a:pPr algn="ctr"/>
            <a:endParaRPr lang="ru-RU" sz="1457" dirty="0"/>
          </a:p>
        </p:txBody>
      </p:sp>
      <p:sp>
        <p:nvSpPr>
          <p:cNvPr id="33" name="Freeform 438">
            <a:extLst>
              <a:ext uri="{FF2B5EF4-FFF2-40B4-BE49-F238E27FC236}">
                <a16:creationId xmlns:a16="http://schemas.microsoft.com/office/drawing/2014/main" id="{822B1997-399A-610F-A7CB-B152FB3F695A}"/>
              </a:ext>
            </a:extLst>
          </p:cNvPr>
          <p:cNvSpPr>
            <a:spLocks/>
          </p:cNvSpPr>
          <p:nvPr/>
        </p:nvSpPr>
        <p:spPr bwMode="auto">
          <a:xfrm>
            <a:off x="8278093" y="-152456"/>
            <a:ext cx="1343920" cy="1192502"/>
          </a:xfrm>
          <a:custGeom>
            <a:avLst/>
            <a:gdLst>
              <a:gd name="T0" fmla="*/ 263 w 1247"/>
              <a:gd name="T1" fmla="*/ 1036 h 1106"/>
              <a:gd name="T2" fmla="*/ 25 w 1247"/>
              <a:gd name="T3" fmla="*/ 623 h 1106"/>
              <a:gd name="T4" fmla="*/ 25 w 1247"/>
              <a:gd name="T5" fmla="*/ 483 h 1106"/>
              <a:gd name="T6" fmla="*/ 263 w 1247"/>
              <a:gd name="T7" fmla="*/ 70 h 1106"/>
              <a:gd name="T8" fmla="*/ 385 w 1247"/>
              <a:gd name="T9" fmla="*/ 0 h 1106"/>
              <a:gd name="T10" fmla="*/ 862 w 1247"/>
              <a:gd name="T11" fmla="*/ 0 h 1106"/>
              <a:gd name="T12" fmla="*/ 983 w 1247"/>
              <a:gd name="T13" fmla="*/ 70 h 1106"/>
              <a:gd name="T14" fmla="*/ 1222 w 1247"/>
              <a:gd name="T15" fmla="*/ 483 h 1106"/>
              <a:gd name="T16" fmla="*/ 1222 w 1247"/>
              <a:gd name="T17" fmla="*/ 623 h 1106"/>
              <a:gd name="T18" fmla="*/ 983 w 1247"/>
              <a:gd name="T19" fmla="*/ 1036 h 1106"/>
              <a:gd name="T20" fmla="*/ 862 w 1247"/>
              <a:gd name="T21" fmla="*/ 1106 h 1106"/>
              <a:gd name="T22" fmla="*/ 385 w 1247"/>
              <a:gd name="T23" fmla="*/ 1106 h 1106"/>
              <a:gd name="T24" fmla="*/ 263 w 1247"/>
              <a:gd name="T25" fmla="*/ 1036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7" h="1106">
                <a:moveTo>
                  <a:pt x="263" y="1036"/>
                </a:moveTo>
                <a:cubicBezTo>
                  <a:pt x="25" y="623"/>
                  <a:pt x="25" y="623"/>
                  <a:pt x="25" y="623"/>
                </a:cubicBezTo>
                <a:cubicBezTo>
                  <a:pt x="0" y="580"/>
                  <a:pt x="0" y="526"/>
                  <a:pt x="25" y="483"/>
                </a:cubicBezTo>
                <a:cubicBezTo>
                  <a:pt x="263" y="70"/>
                  <a:pt x="263" y="70"/>
                  <a:pt x="263" y="70"/>
                </a:cubicBezTo>
                <a:cubicBezTo>
                  <a:pt x="288" y="26"/>
                  <a:pt x="335" y="0"/>
                  <a:pt x="385" y="0"/>
                </a:cubicBezTo>
                <a:cubicBezTo>
                  <a:pt x="862" y="0"/>
                  <a:pt x="862" y="0"/>
                  <a:pt x="862" y="0"/>
                </a:cubicBezTo>
                <a:cubicBezTo>
                  <a:pt x="912" y="0"/>
                  <a:pt x="958" y="26"/>
                  <a:pt x="983" y="70"/>
                </a:cubicBezTo>
                <a:cubicBezTo>
                  <a:pt x="1222" y="483"/>
                  <a:pt x="1222" y="483"/>
                  <a:pt x="1222" y="483"/>
                </a:cubicBezTo>
                <a:cubicBezTo>
                  <a:pt x="1247" y="526"/>
                  <a:pt x="1247" y="580"/>
                  <a:pt x="1222" y="623"/>
                </a:cubicBezTo>
                <a:cubicBezTo>
                  <a:pt x="983" y="1036"/>
                  <a:pt x="983" y="1036"/>
                  <a:pt x="983" y="1036"/>
                </a:cubicBezTo>
                <a:cubicBezTo>
                  <a:pt x="958" y="1079"/>
                  <a:pt x="912" y="1106"/>
                  <a:pt x="862" y="1106"/>
                </a:cubicBezTo>
                <a:cubicBezTo>
                  <a:pt x="385" y="1106"/>
                  <a:pt x="385" y="1106"/>
                  <a:pt x="385" y="1106"/>
                </a:cubicBezTo>
                <a:cubicBezTo>
                  <a:pt x="335" y="1106"/>
                  <a:pt x="288" y="1079"/>
                  <a:pt x="263" y="1036"/>
                </a:cubicBezTo>
                <a:close/>
              </a:path>
            </a:pathLst>
          </a:custGeom>
          <a:gradFill>
            <a:gsLst>
              <a:gs pos="100000">
                <a:srgbClr val="2EA1DB">
                  <a:alpha val="6000"/>
                </a:srgbClr>
              </a:gs>
              <a:gs pos="0">
                <a:srgbClr val="33EABF">
                  <a:alpha val="34000"/>
                </a:srgb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398" tIns="40199" rIns="80398" bIns="401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457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A44D17B-012D-62F0-E627-3BCF851B6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33" y="1220466"/>
            <a:ext cx="3688518" cy="5498380"/>
          </a:xfrm>
          <a:prstGeom prst="rect">
            <a:avLst/>
          </a:prstGeom>
        </p:spPr>
      </p:pic>
      <p:sp>
        <p:nvSpPr>
          <p:cNvPr id="15" name="Rectangle 424">
            <a:extLst>
              <a:ext uri="{FF2B5EF4-FFF2-40B4-BE49-F238E27FC236}">
                <a16:creationId xmlns:a16="http://schemas.microsoft.com/office/drawing/2014/main" id="{7422B433-454D-4A75-3B7B-8E6E630BE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33" y="173150"/>
            <a:ext cx="8445959" cy="9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ru-RU" sz="2600" b="1" dirty="0">
                <a:solidFill>
                  <a:schemeClr val="bg1"/>
                </a:solidFill>
                <a:latin typeface="Montserrat" panose="00000500000000000000" pitchFamily="2" charset="-52"/>
              </a:rPr>
              <a:t>ЭЛЕКТРОННЫЕ ОБРАЗОВАТЕЛЬНЫЕ МАТЕРИАЛЫ – СТРУКТУРА УРОКА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9227E8D-7383-A044-F368-BB29153E76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92"/>
          <a:stretch/>
        </p:blipFill>
        <p:spPr>
          <a:xfrm>
            <a:off x="4174773" y="1156523"/>
            <a:ext cx="6371142" cy="553957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B419619-7A92-8D64-F879-4ADC2C325A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783"/>
          <a:stretch/>
        </p:blipFill>
        <p:spPr>
          <a:xfrm>
            <a:off x="8748682" y="230757"/>
            <a:ext cx="2035341" cy="809289"/>
          </a:xfrm>
          <a:prstGeom prst="rect">
            <a:avLst/>
          </a:prstGeom>
        </p:spPr>
      </p:pic>
      <p:sp>
        <p:nvSpPr>
          <p:cNvPr id="36" name="Freeform 438">
            <a:extLst>
              <a:ext uri="{FF2B5EF4-FFF2-40B4-BE49-F238E27FC236}">
                <a16:creationId xmlns:a16="http://schemas.microsoft.com/office/drawing/2014/main" id="{F0EEAC06-5530-C447-C028-B1C27F34FD9D}"/>
              </a:ext>
            </a:extLst>
          </p:cNvPr>
          <p:cNvSpPr>
            <a:spLocks/>
          </p:cNvSpPr>
          <p:nvPr/>
        </p:nvSpPr>
        <p:spPr bwMode="auto">
          <a:xfrm>
            <a:off x="9080491" y="899986"/>
            <a:ext cx="2615347" cy="2320679"/>
          </a:xfrm>
          <a:custGeom>
            <a:avLst/>
            <a:gdLst>
              <a:gd name="T0" fmla="*/ 263 w 1247"/>
              <a:gd name="T1" fmla="*/ 1036 h 1106"/>
              <a:gd name="T2" fmla="*/ 25 w 1247"/>
              <a:gd name="T3" fmla="*/ 623 h 1106"/>
              <a:gd name="T4" fmla="*/ 25 w 1247"/>
              <a:gd name="T5" fmla="*/ 483 h 1106"/>
              <a:gd name="T6" fmla="*/ 263 w 1247"/>
              <a:gd name="T7" fmla="*/ 70 h 1106"/>
              <a:gd name="T8" fmla="*/ 385 w 1247"/>
              <a:gd name="T9" fmla="*/ 0 h 1106"/>
              <a:gd name="T10" fmla="*/ 862 w 1247"/>
              <a:gd name="T11" fmla="*/ 0 h 1106"/>
              <a:gd name="T12" fmla="*/ 983 w 1247"/>
              <a:gd name="T13" fmla="*/ 70 h 1106"/>
              <a:gd name="T14" fmla="*/ 1222 w 1247"/>
              <a:gd name="T15" fmla="*/ 483 h 1106"/>
              <a:gd name="T16" fmla="*/ 1222 w 1247"/>
              <a:gd name="T17" fmla="*/ 623 h 1106"/>
              <a:gd name="T18" fmla="*/ 983 w 1247"/>
              <a:gd name="T19" fmla="*/ 1036 h 1106"/>
              <a:gd name="T20" fmla="*/ 862 w 1247"/>
              <a:gd name="T21" fmla="*/ 1106 h 1106"/>
              <a:gd name="T22" fmla="*/ 385 w 1247"/>
              <a:gd name="T23" fmla="*/ 1106 h 1106"/>
              <a:gd name="T24" fmla="*/ 263 w 1247"/>
              <a:gd name="T25" fmla="*/ 1036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7" h="1106">
                <a:moveTo>
                  <a:pt x="263" y="1036"/>
                </a:moveTo>
                <a:cubicBezTo>
                  <a:pt x="25" y="623"/>
                  <a:pt x="25" y="623"/>
                  <a:pt x="25" y="623"/>
                </a:cubicBezTo>
                <a:cubicBezTo>
                  <a:pt x="0" y="580"/>
                  <a:pt x="0" y="526"/>
                  <a:pt x="25" y="483"/>
                </a:cubicBezTo>
                <a:cubicBezTo>
                  <a:pt x="263" y="70"/>
                  <a:pt x="263" y="70"/>
                  <a:pt x="263" y="70"/>
                </a:cubicBezTo>
                <a:cubicBezTo>
                  <a:pt x="288" y="26"/>
                  <a:pt x="335" y="0"/>
                  <a:pt x="385" y="0"/>
                </a:cubicBezTo>
                <a:cubicBezTo>
                  <a:pt x="862" y="0"/>
                  <a:pt x="862" y="0"/>
                  <a:pt x="862" y="0"/>
                </a:cubicBezTo>
                <a:cubicBezTo>
                  <a:pt x="912" y="0"/>
                  <a:pt x="958" y="26"/>
                  <a:pt x="983" y="70"/>
                </a:cubicBezTo>
                <a:cubicBezTo>
                  <a:pt x="1222" y="483"/>
                  <a:pt x="1222" y="483"/>
                  <a:pt x="1222" y="483"/>
                </a:cubicBezTo>
                <a:cubicBezTo>
                  <a:pt x="1247" y="526"/>
                  <a:pt x="1247" y="580"/>
                  <a:pt x="1222" y="623"/>
                </a:cubicBezTo>
                <a:cubicBezTo>
                  <a:pt x="983" y="1036"/>
                  <a:pt x="983" y="1036"/>
                  <a:pt x="983" y="1036"/>
                </a:cubicBezTo>
                <a:cubicBezTo>
                  <a:pt x="958" y="1079"/>
                  <a:pt x="912" y="1106"/>
                  <a:pt x="862" y="1106"/>
                </a:cubicBezTo>
                <a:cubicBezTo>
                  <a:pt x="385" y="1106"/>
                  <a:pt x="385" y="1106"/>
                  <a:pt x="385" y="1106"/>
                </a:cubicBezTo>
                <a:cubicBezTo>
                  <a:pt x="335" y="1106"/>
                  <a:pt x="288" y="1079"/>
                  <a:pt x="263" y="1036"/>
                </a:cubicBezTo>
                <a:close/>
              </a:path>
            </a:pathLst>
          </a:custGeom>
          <a:gradFill>
            <a:gsLst>
              <a:gs pos="100000">
                <a:srgbClr val="2EA1DB">
                  <a:alpha val="6000"/>
                </a:srgbClr>
              </a:gs>
              <a:gs pos="0">
                <a:srgbClr val="33EABF">
                  <a:alpha val="34000"/>
                </a:srgb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0398" tIns="40199" rIns="80398" bIns="4019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457" dirty="0"/>
          </a:p>
        </p:txBody>
      </p:sp>
      <p:sp>
        <p:nvSpPr>
          <p:cNvPr id="2" name="Freeform 438">
            <a:extLst>
              <a:ext uri="{FF2B5EF4-FFF2-40B4-BE49-F238E27FC236}">
                <a16:creationId xmlns:a16="http://schemas.microsoft.com/office/drawing/2014/main" id="{D985D9E3-0852-4CB3-A17C-15711E852CBD}"/>
              </a:ext>
            </a:extLst>
          </p:cNvPr>
          <p:cNvSpPr>
            <a:spLocks/>
          </p:cNvSpPr>
          <p:nvPr/>
        </p:nvSpPr>
        <p:spPr bwMode="auto">
          <a:xfrm>
            <a:off x="-1439694" y="5281999"/>
            <a:ext cx="2954812" cy="2330066"/>
          </a:xfrm>
          <a:custGeom>
            <a:avLst/>
            <a:gdLst>
              <a:gd name="T0" fmla="*/ 263 w 1247"/>
              <a:gd name="T1" fmla="*/ 1036 h 1106"/>
              <a:gd name="T2" fmla="*/ 25 w 1247"/>
              <a:gd name="T3" fmla="*/ 623 h 1106"/>
              <a:gd name="T4" fmla="*/ 25 w 1247"/>
              <a:gd name="T5" fmla="*/ 483 h 1106"/>
              <a:gd name="T6" fmla="*/ 263 w 1247"/>
              <a:gd name="T7" fmla="*/ 70 h 1106"/>
              <a:gd name="T8" fmla="*/ 385 w 1247"/>
              <a:gd name="T9" fmla="*/ 0 h 1106"/>
              <a:gd name="T10" fmla="*/ 862 w 1247"/>
              <a:gd name="T11" fmla="*/ 0 h 1106"/>
              <a:gd name="T12" fmla="*/ 983 w 1247"/>
              <a:gd name="T13" fmla="*/ 70 h 1106"/>
              <a:gd name="T14" fmla="*/ 1222 w 1247"/>
              <a:gd name="T15" fmla="*/ 483 h 1106"/>
              <a:gd name="T16" fmla="*/ 1222 w 1247"/>
              <a:gd name="T17" fmla="*/ 623 h 1106"/>
              <a:gd name="T18" fmla="*/ 983 w 1247"/>
              <a:gd name="T19" fmla="*/ 1036 h 1106"/>
              <a:gd name="T20" fmla="*/ 862 w 1247"/>
              <a:gd name="T21" fmla="*/ 1106 h 1106"/>
              <a:gd name="T22" fmla="*/ 385 w 1247"/>
              <a:gd name="T23" fmla="*/ 1106 h 1106"/>
              <a:gd name="T24" fmla="*/ 263 w 1247"/>
              <a:gd name="T25" fmla="*/ 1036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7" h="1106">
                <a:moveTo>
                  <a:pt x="263" y="1036"/>
                </a:moveTo>
                <a:cubicBezTo>
                  <a:pt x="25" y="623"/>
                  <a:pt x="25" y="623"/>
                  <a:pt x="25" y="623"/>
                </a:cubicBezTo>
                <a:cubicBezTo>
                  <a:pt x="0" y="580"/>
                  <a:pt x="0" y="526"/>
                  <a:pt x="25" y="483"/>
                </a:cubicBezTo>
                <a:cubicBezTo>
                  <a:pt x="263" y="70"/>
                  <a:pt x="263" y="70"/>
                  <a:pt x="263" y="70"/>
                </a:cubicBezTo>
                <a:cubicBezTo>
                  <a:pt x="288" y="26"/>
                  <a:pt x="335" y="0"/>
                  <a:pt x="385" y="0"/>
                </a:cubicBezTo>
                <a:cubicBezTo>
                  <a:pt x="862" y="0"/>
                  <a:pt x="862" y="0"/>
                  <a:pt x="862" y="0"/>
                </a:cubicBezTo>
                <a:cubicBezTo>
                  <a:pt x="912" y="0"/>
                  <a:pt x="958" y="26"/>
                  <a:pt x="983" y="70"/>
                </a:cubicBezTo>
                <a:cubicBezTo>
                  <a:pt x="1222" y="483"/>
                  <a:pt x="1222" y="483"/>
                  <a:pt x="1222" y="483"/>
                </a:cubicBezTo>
                <a:cubicBezTo>
                  <a:pt x="1247" y="526"/>
                  <a:pt x="1247" y="580"/>
                  <a:pt x="1222" y="623"/>
                </a:cubicBezTo>
                <a:cubicBezTo>
                  <a:pt x="983" y="1036"/>
                  <a:pt x="983" y="1036"/>
                  <a:pt x="983" y="1036"/>
                </a:cubicBezTo>
                <a:cubicBezTo>
                  <a:pt x="958" y="1079"/>
                  <a:pt x="912" y="1106"/>
                  <a:pt x="862" y="1106"/>
                </a:cubicBezTo>
                <a:cubicBezTo>
                  <a:pt x="385" y="1106"/>
                  <a:pt x="385" y="1106"/>
                  <a:pt x="385" y="1106"/>
                </a:cubicBezTo>
                <a:cubicBezTo>
                  <a:pt x="335" y="1106"/>
                  <a:pt x="288" y="1079"/>
                  <a:pt x="263" y="1036"/>
                </a:cubicBezTo>
                <a:close/>
              </a:path>
            </a:pathLst>
          </a:custGeom>
          <a:gradFill>
            <a:gsLst>
              <a:gs pos="100000">
                <a:srgbClr val="2EA1DB">
                  <a:alpha val="6000"/>
                </a:srgbClr>
              </a:gs>
              <a:gs pos="0">
                <a:srgbClr val="33EABF">
                  <a:alpha val="34000"/>
                </a:srgb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556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41A52F-EAB5-4235-265B-E1FF061A5F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0921" y="-51708"/>
            <a:ext cx="11879246" cy="6918959"/>
          </a:xfrm>
          <a:prstGeom prst="rect">
            <a:avLst/>
          </a:prstGeom>
        </p:spPr>
      </p:pic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B0BD249F-3AA5-40A0-878D-C0DF46FBD404}"/>
              </a:ext>
            </a:extLst>
          </p:cNvPr>
          <p:cNvSpPr/>
          <p:nvPr/>
        </p:nvSpPr>
        <p:spPr>
          <a:xfrm>
            <a:off x="427312" y="5435455"/>
            <a:ext cx="8321999" cy="760085"/>
          </a:xfrm>
          <a:prstGeom prst="rect">
            <a:avLst/>
          </a:prstGeom>
          <a:noFill/>
        </p:spPr>
        <p:txBody>
          <a:bodyPr wrap="square" lIns="132527" tIns="132527" rIns="132527" bIns="132527" anchor="t" anchorCtr="0">
            <a:spAutoFit/>
          </a:bodyPr>
          <a:lstStyle/>
          <a:p>
            <a:pPr>
              <a:spcBef>
                <a:spcPts val="1473"/>
              </a:spcBef>
            </a:pPr>
            <a:r>
              <a:rPr lang="ru-RU" sz="1600" b="1" dirty="0">
                <a:solidFill>
                  <a:schemeClr val="bg1"/>
                </a:solidFill>
                <a:latin typeface="Montserrat" panose="00000500000000000000" pitchFamily="2" charset="-52"/>
              </a:rPr>
              <a:t>Контент содержит методические рекомендации</a:t>
            </a:r>
            <a:br>
              <a:rPr lang="ru-RU" sz="1600" b="1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1600" b="1" dirty="0">
                <a:solidFill>
                  <a:schemeClr val="bg1"/>
                </a:solidFill>
                <a:latin typeface="Montserrat" panose="00000500000000000000" pitchFamily="2" charset="-52"/>
              </a:rPr>
              <a:t>для эффективной организации и проведения урока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7DC55E0-FE64-AF04-AA2A-C0415D8E899A}"/>
              </a:ext>
            </a:extLst>
          </p:cNvPr>
          <p:cNvSpPr/>
          <p:nvPr/>
        </p:nvSpPr>
        <p:spPr>
          <a:xfrm>
            <a:off x="-348894" y="-103416"/>
            <a:ext cx="11363435" cy="1339782"/>
          </a:xfrm>
          <a:prstGeom prst="rect">
            <a:avLst/>
          </a:prstGeom>
          <a:gradFill>
            <a:gsLst>
              <a:gs pos="100000">
                <a:srgbClr val="1B3281"/>
              </a:gs>
              <a:gs pos="15000">
                <a:srgbClr val="0070C0"/>
              </a:gs>
            </a:gsLst>
            <a:lin ang="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азвание 1">
            <a:extLst>
              <a:ext uri="{FF2B5EF4-FFF2-40B4-BE49-F238E27FC236}">
                <a16:creationId xmlns:a16="http://schemas.microsoft.com/office/drawing/2014/main" id="{62D7488D-84E4-C978-B58E-D68B0F570E41}"/>
              </a:ext>
            </a:extLst>
          </p:cNvPr>
          <p:cNvSpPr txBox="1">
            <a:spLocks/>
          </p:cNvSpPr>
          <p:nvPr/>
        </p:nvSpPr>
        <p:spPr bwMode="auto">
          <a:xfrm>
            <a:off x="652581" y="234760"/>
            <a:ext cx="9244270" cy="88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tabLst>
                <a:tab pos="2972680" algn="l"/>
              </a:tabLst>
            </a:pPr>
            <a:r>
              <a:rPr lang="ru-RU" altLang="ru-RU" sz="2400" b="1" dirty="0">
                <a:solidFill>
                  <a:schemeClr val="bg1"/>
                </a:solidFill>
                <a:latin typeface="Montserrat" panose="00000500000000000000" pitchFamily="2" charset="-52"/>
              </a:rPr>
              <a:t>СОПРОВОЖДЕНИЕ ПОВСЕДНЕВНОЙ</a:t>
            </a:r>
            <a:br>
              <a:rPr lang="ru-RU" altLang="ru-RU" sz="2400" b="1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altLang="ru-RU" sz="2400" b="1" dirty="0">
                <a:solidFill>
                  <a:schemeClr val="bg1"/>
                </a:solidFill>
                <a:latin typeface="Montserrat" panose="00000500000000000000" pitchFamily="2" charset="-52"/>
              </a:rPr>
              <a:t>ДЕЯТЕЛЬНОСТИ УЧИТЕЛЯ</a:t>
            </a:r>
            <a:endParaRPr lang="ru-RU" sz="2000" dirty="0">
              <a:solidFill>
                <a:schemeClr val="bg1"/>
              </a:solidFill>
              <a:latin typeface="Montserrat" panose="00000500000000000000" pitchFamily="2" charset="-52"/>
            </a:endParaRPr>
          </a:p>
        </p:txBody>
      </p:sp>
      <p:sp>
        <p:nvSpPr>
          <p:cNvPr id="11" name="Прямоугольник: скругленные верхние углы 12">
            <a:extLst>
              <a:ext uri="{FF2B5EF4-FFF2-40B4-BE49-F238E27FC236}">
                <a16:creationId xmlns:a16="http://schemas.microsoft.com/office/drawing/2014/main" id="{37FC879E-A770-4523-83C5-589DAB21BC9C}"/>
              </a:ext>
            </a:extLst>
          </p:cNvPr>
          <p:cNvSpPr/>
          <p:nvPr/>
        </p:nvSpPr>
        <p:spPr>
          <a:xfrm rot="10800000">
            <a:off x="190523" y="1236365"/>
            <a:ext cx="8321999" cy="2368959"/>
          </a:xfrm>
          <a:prstGeom prst="round2SameRect">
            <a:avLst>
              <a:gd name="adj1" fmla="val 26194"/>
              <a:gd name="adj2" fmla="val 0"/>
            </a:avLst>
          </a:prstGeom>
          <a:gradFill>
            <a:gsLst>
              <a:gs pos="100000">
                <a:srgbClr val="2EA1DB"/>
              </a:gs>
              <a:gs pos="0">
                <a:srgbClr val="59E0C2"/>
              </a:gs>
            </a:gsLst>
            <a:lin ang="0" scaled="0"/>
          </a:gradFill>
          <a:ln>
            <a:noFill/>
          </a:ln>
          <a:effectLst>
            <a:outerShdw blurRad="114300" dist="190500" dir="2460000" sx="89000" sy="89000" algn="ctr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/>
          <a:srcRect l="14067" t="11251" r="15427" b="34082"/>
          <a:stretch/>
        </p:blipFill>
        <p:spPr>
          <a:xfrm>
            <a:off x="593806" y="1590818"/>
            <a:ext cx="7536580" cy="35049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glow rad="127000">
              <a:schemeClr val="accent1">
                <a:lumMod val="40000"/>
                <a:lumOff val="60000"/>
              </a:schemeClr>
            </a:glow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2" name="Freeform 438">
            <a:extLst>
              <a:ext uri="{FF2B5EF4-FFF2-40B4-BE49-F238E27FC236}">
                <a16:creationId xmlns:a16="http://schemas.microsoft.com/office/drawing/2014/main" id="{6F522CA1-83AE-F483-574F-113EF047C66F}"/>
              </a:ext>
            </a:extLst>
          </p:cNvPr>
          <p:cNvSpPr>
            <a:spLocks/>
          </p:cNvSpPr>
          <p:nvPr/>
        </p:nvSpPr>
        <p:spPr bwMode="auto">
          <a:xfrm>
            <a:off x="8130386" y="4453814"/>
            <a:ext cx="3336609" cy="2960674"/>
          </a:xfrm>
          <a:custGeom>
            <a:avLst/>
            <a:gdLst>
              <a:gd name="T0" fmla="*/ 263 w 1247"/>
              <a:gd name="T1" fmla="*/ 1036 h 1106"/>
              <a:gd name="T2" fmla="*/ 25 w 1247"/>
              <a:gd name="T3" fmla="*/ 623 h 1106"/>
              <a:gd name="T4" fmla="*/ 25 w 1247"/>
              <a:gd name="T5" fmla="*/ 483 h 1106"/>
              <a:gd name="T6" fmla="*/ 263 w 1247"/>
              <a:gd name="T7" fmla="*/ 70 h 1106"/>
              <a:gd name="T8" fmla="*/ 385 w 1247"/>
              <a:gd name="T9" fmla="*/ 0 h 1106"/>
              <a:gd name="T10" fmla="*/ 862 w 1247"/>
              <a:gd name="T11" fmla="*/ 0 h 1106"/>
              <a:gd name="T12" fmla="*/ 983 w 1247"/>
              <a:gd name="T13" fmla="*/ 70 h 1106"/>
              <a:gd name="T14" fmla="*/ 1222 w 1247"/>
              <a:gd name="T15" fmla="*/ 483 h 1106"/>
              <a:gd name="T16" fmla="*/ 1222 w 1247"/>
              <a:gd name="T17" fmla="*/ 623 h 1106"/>
              <a:gd name="T18" fmla="*/ 983 w 1247"/>
              <a:gd name="T19" fmla="*/ 1036 h 1106"/>
              <a:gd name="T20" fmla="*/ 862 w 1247"/>
              <a:gd name="T21" fmla="*/ 1106 h 1106"/>
              <a:gd name="T22" fmla="*/ 385 w 1247"/>
              <a:gd name="T23" fmla="*/ 1106 h 1106"/>
              <a:gd name="T24" fmla="*/ 263 w 1247"/>
              <a:gd name="T25" fmla="*/ 1036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7" h="1106">
                <a:moveTo>
                  <a:pt x="263" y="1036"/>
                </a:moveTo>
                <a:cubicBezTo>
                  <a:pt x="25" y="623"/>
                  <a:pt x="25" y="623"/>
                  <a:pt x="25" y="623"/>
                </a:cubicBezTo>
                <a:cubicBezTo>
                  <a:pt x="0" y="580"/>
                  <a:pt x="0" y="526"/>
                  <a:pt x="25" y="483"/>
                </a:cubicBezTo>
                <a:cubicBezTo>
                  <a:pt x="263" y="70"/>
                  <a:pt x="263" y="70"/>
                  <a:pt x="263" y="70"/>
                </a:cubicBezTo>
                <a:cubicBezTo>
                  <a:pt x="288" y="26"/>
                  <a:pt x="335" y="0"/>
                  <a:pt x="385" y="0"/>
                </a:cubicBezTo>
                <a:cubicBezTo>
                  <a:pt x="862" y="0"/>
                  <a:pt x="862" y="0"/>
                  <a:pt x="862" y="0"/>
                </a:cubicBezTo>
                <a:cubicBezTo>
                  <a:pt x="912" y="0"/>
                  <a:pt x="958" y="26"/>
                  <a:pt x="983" y="70"/>
                </a:cubicBezTo>
                <a:cubicBezTo>
                  <a:pt x="1222" y="483"/>
                  <a:pt x="1222" y="483"/>
                  <a:pt x="1222" y="483"/>
                </a:cubicBezTo>
                <a:cubicBezTo>
                  <a:pt x="1247" y="526"/>
                  <a:pt x="1247" y="580"/>
                  <a:pt x="1222" y="623"/>
                </a:cubicBezTo>
                <a:cubicBezTo>
                  <a:pt x="983" y="1036"/>
                  <a:pt x="983" y="1036"/>
                  <a:pt x="983" y="1036"/>
                </a:cubicBezTo>
                <a:cubicBezTo>
                  <a:pt x="958" y="1079"/>
                  <a:pt x="912" y="1106"/>
                  <a:pt x="862" y="1106"/>
                </a:cubicBezTo>
                <a:cubicBezTo>
                  <a:pt x="385" y="1106"/>
                  <a:pt x="385" y="1106"/>
                  <a:pt x="385" y="1106"/>
                </a:cubicBezTo>
                <a:cubicBezTo>
                  <a:pt x="335" y="1106"/>
                  <a:pt x="288" y="1079"/>
                  <a:pt x="263" y="1036"/>
                </a:cubicBezTo>
                <a:close/>
              </a:path>
            </a:pathLst>
          </a:custGeom>
          <a:gradFill>
            <a:gsLst>
              <a:gs pos="100000">
                <a:srgbClr val="2EA1DB">
                  <a:alpha val="47000"/>
                </a:srgbClr>
              </a:gs>
              <a:gs pos="0">
                <a:srgbClr val="33EABF">
                  <a:alpha val="64000"/>
                </a:srgb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9C577C2-296B-47EF-1697-D3E6F4CAD0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37" y="2749366"/>
            <a:ext cx="4289706" cy="4169594"/>
          </a:xfrm>
          <a:prstGeom prst="rect">
            <a:avLst/>
          </a:prstGeom>
        </p:spPr>
      </p:pic>
      <p:pic>
        <p:nvPicPr>
          <p:cNvPr id="15" name="Picture 3" descr="D:\Академия\видосы в работу битрикс\Преза Голикова\Asset 1-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069" y="160704"/>
            <a:ext cx="2442519" cy="57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671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Freeform 438">
            <a:extLst>
              <a:ext uri="{FF2B5EF4-FFF2-40B4-BE49-F238E27FC236}">
                <a16:creationId xmlns:a16="http://schemas.microsoft.com/office/drawing/2014/main" id="{A7ED578E-4103-4558-ACB0-6DE243C56714}"/>
              </a:ext>
            </a:extLst>
          </p:cNvPr>
          <p:cNvSpPr>
            <a:spLocks/>
          </p:cNvSpPr>
          <p:nvPr/>
        </p:nvSpPr>
        <p:spPr bwMode="auto">
          <a:xfrm>
            <a:off x="7570457" y="-715439"/>
            <a:ext cx="3831721" cy="3400001"/>
          </a:xfrm>
          <a:custGeom>
            <a:avLst/>
            <a:gdLst>
              <a:gd name="T0" fmla="*/ 263 w 1247"/>
              <a:gd name="T1" fmla="*/ 1036 h 1106"/>
              <a:gd name="T2" fmla="*/ 25 w 1247"/>
              <a:gd name="T3" fmla="*/ 623 h 1106"/>
              <a:gd name="T4" fmla="*/ 25 w 1247"/>
              <a:gd name="T5" fmla="*/ 483 h 1106"/>
              <a:gd name="T6" fmla="*/ 263 w 1247"/>
              <a:gd name="T7" fmla="*/ 70 h 1106"/>
              <a:gd name="T8" fmla="*/ 385 w 1247"/>
              <a:gd name="T9" fmla="*/ 0 h 1106"/>
              <a:gd name="T10" fmla="*/ 862 w 1247"/>
              <a:gd name="T11" fmla="*/ 0 h 1106"/>
              <a:gd name="T12" fmla="*/ 983 w 1247"/>
              <a:gd name="T13" fmla="*/ 70 h 1106"/>
              <a:gd name="T14" fmla="*/ 1222 w 1247"/>
              <a:gd name="T15" fmla="*/ 483 h 1106"/>
              <a:gd name="T16" fmla="*/ 1222 w 1247"/>
              <a:gd name="T17" fmla="*/ 623 h 1106"/>
              <a:gd name="T18" fmla="*/ 983 w 1247"/>
              <a:gd name="T19" fmla="*/ 1036 h 1106"/>
              <a:gd name="T20" fmla="*/ 862 w 1247"/>
              <a:gd name="T21" fmla="*/ 1106 h 1106"/>
              <a:gd name="T22" fmla="*/ 385 w 1247"/>
              <a:gd name="T23" fmla="*/ 1106 h 1106"/>
              <a:gd name="T24" fmla="*/ 263 w 1247"/>
              <a:gd name="T25" fmla="*/ 1036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47" h="1106">
                <a:moveTo>
                  <a:pt x="263" y="1036"/>
                </a:moveTo>
                <a:cubicBezTo>
                  <a:pt x="25" y="623"/>
                  <a:pt x="25" y="623"/>
                  <a:pt x="25" y="623"/>
                </a:cubicBezTo>
                <a:cubicBezTo>
                  <a:pt x="0" y="580"/>
                  <a:pt x="0" y="526"/>
                  <a:pt x="25" y="483"/>
                </a:cubicBezTo>
                <a:cubicBezTo>
                  <a:pt x="263" y="70"/>
                  <a:pt x="263" y="70"/>
                  <a:pt x="263" y="70"/>
                </a:cubicBezTo>
                <a:cubicBezTo>
                  <a:pt x="288" y="26"/>
                  <a:pt x="335" y="0"/>
                  <a:pt x="385" y="0"/>
                </a:cubicBezTo>
                <a:cubicBezTo>
                  <a:pt x="862" y="0"/>
                  <a:pt x="862" y="0"/>
                  <a:pt x="862" y="0"/>
                </a:cubicBezTo>
                <a:cubicBezTo>
                  <a:pt x="912" y="0"/>
                  <a:pt x="958" y="26"/>
                  <a:pt x="983" y="70"/>
                </a:cubicBezTo>
                <a:cubicBezTo>
                  <a:pt x="1222" y="483"/>
                  <a:pt x="1222" y="483"/>
                  <a:pt x="1222" y="483"/>
                </a:cubicBezTo>
                <a:cubicBezTo>
                  <a:pt x="1247" y="526"/>
                  <a:pt x="1247" y="580"/>
                  <a:pt x="1222" y="623"/>
                </a:cubicBezTo>
                <a:cubicBezTo>
                  <a:pt x="983" y="1036"/>
                  <a:pt x="983" y="1036"/>
                  <a:pt x="983" y="1036"/>
                </a:cubicBezTo>
                <a:cubicBezTo>
                  <a:pt x="958" y="1079"/>
                  <a:pt x="912" y="1106"/>
                  <a:pt x="862" y="1106"/>
                </a:cubicBezTo>
                <a:cubicBezTo>
                  <a:pt x="385" y="1106"/>
                  <a:pt x="385" y="1106"/>
                  <a:pt x="385" y="1106"/>
                </a:cubicBezTo>
                <a:cubicBezTo>
                  <a:pt x="335" y="1106"/>
                  <a:pt x="288" y="1079"/>
                  <a:pt x="263" y="1036"/>
                </a:cubicBezTo>
                <a:close/>
              </a:path>
            </a:pathLst>
          </a:custGeom>
          <a:gradFill>
            <a:gsLst>
              <a:gs pos="100000">
                <a:srgbClr val="2EA1DB">
                  <a:alpha val="6000"/>
                </a:srgbClr>
              </a:gs>
              <a:gs pos="0">
                <a:srgbClr val="33EABF">
                  <a:alpha val="34000"/>
                </a:srgb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>
              <a:solidFill>
                <a:schemeClr val="lt1"/>
              </a:solidFill>
            </a:endParaRPr>
          </a:p>
        </p:txBody>
      </p:sp>
      <p:pic>
        <p:nvPicPr>
          <p:cNvPr id="128" name="Рисунок 127">
            <a:extLst>
              <a:ext uri="{FF2B5EF4-FFF2-40B4-BE49-F238E27FC236}">
                <a16:creationId xmlns:a16="http://schemas.microsoft.com/office/drawing/2014/main" id="{495678C1-25EE-4CB8-8154-CF0390CD1C4C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00"/>
                    </a14:imgEffect>
                    <a14:imgEffect>
                      <a14:brightnessContrast bright="22000" contrast="-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295"/>
            <a:ext cx="10691814" cy="2927273"/>
          </a:xfrm>
          <a:prstGeom prst="rect">
            <a:avLst/>
          </a:prstGeom>
          <a:effectLst/>
        </p:spPr>
      </p:pic>
      <p:sp>
        <p:nvSpPr>
          <p:cNvPr id="16" name="Прямоугольник: скругленные верхние углы 15">
            <a:extLst>
              <a:ext uri="{FF2B5EF4-FFF2-40B4-BE49-F238E27FC236}">
                <a16:creationId xmlns:a16="http://schemas.microsoft.com/office/drawing/2014/main" id="{1A3B7110-5081-42FE-A99C-75F2983A35B8}"/>
              </a:ext>
            </a:extLst>
          </p:cNvPr>
          <p:cNvSpPr/>
          <p:nvPr/>
        </p:nvSpPr>
        <p:spPr>
          <a:xfrm>
            <a:off x="2301925" y="5832905"/>
            <a:ext cx="5686566" cy="1015664"/>
          </a:xfrm>
          <a:prstGeom prst="round2SameRect">
            <a:avLst>
              <a:gd name="adj1" fmla="val 26194"/>
              <a:gd name="adj2" fmla="val 0"/>
            </a:avLst>
          </a:prstGeom>
          <a:gradFill>
            <a:gsLst>
              <a:gs pos="100000">
                <a:srgbClr val="2EA1DB"/>
              </a:gs>
              <a:gs pos="0">
                <a:srgbClr val="59E0C2"/>
              </a:gs>
            </a:gsLst>
            <a:lin ang="0" scaled="0"/>
          </a:gradFill>
          <a:ln>
            <a:noFill/>
          </a:ln>
          <a:effectLst>
            <a:outerShdw blurRad="114300" dist="190500" dir="2460000" sx="89000" sy="89000" algn="ctr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CD28AE11-A3C8-4017-A39D-0D5024160423}"/>
              </a:ext>
            </a:extLst>
          </p:cNvPr>
          <p:cNvCxnSpPr>
            <a:cxnSpLocks/>
          </p:cNvCxnSpPr>
          <p:nvPr/>
        </p:nvCxnSpPr>
        <p:spPr>
          <a:xfrm>
            <a:off x="3124313" y="1184437"/>
            <a:ext cx="0" cy="4598029"/>
          </a:xfrm>
          <a:prstGeom prst="line">
            <a:avLst/>
          </a:prstGeom>
          <a:ln w="12700">
            <a:solidFill>
              <a:srgbClr val="5B9B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01541D7D-CE1C-40F7-A85A-115E630BED2A}"/>
              </a:ext>
            </a:extLst>
          </p:cNvPr>
          <p:cNvCxnSpPr>
            <a:cxnSpLocks/>
          </p:cNvCxnSpPr>
          <p:nvPr/>
        </p:nvCxnSpPr>
        <p:spPr>
          <a:xfrm>
            <a:off x="7273755" y="1184437"/>
            <a:ext cx="0" cy="4598029"/>
          </a:xfrm>
          <a:prstGeom prst="line">
            <a:avLst/>
          </a:prstGeom>
          <a:ln w="12700">
            <a:solidFill>
              <a:srgbClr val="5B9B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7CAD1229-62E3-4DFC-ABDE-10FC11703C5C}"/>
              </a:ext>
            </a:extLst>
          </p:cNvPr>
          <p:cNvGrpSpPr/>
          <p:nvPr/>
        </p:nvGrpSpPr>
        <p:grpSpPr>
          <a:xfrm>
            <a:off x="8194570" y="4839163"/>
            <a:ext cx="1801714" cy="1375632"/>
            <a:chOff x="8221047" y="5284942"/>
            <a:chExt cx="1939000" cy="1301601"/>
          </a:xfrm>
        </p:grpSpPr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46C1402D-5B98-4412-9266-4CE1570A2B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790" t="5642" r="20034" b="8376"/>
            <a:stretch/>
          </p:blipFill>
          <p:spPr>
            <a:xfrm>
              <a:off x="8432433" y="5875951"/>
              <a:ext cx="630263" cy="710592"/>
            </a:xfrm>
            <a:prstGeom prst="rect">
              <a:avLst/>
            </a:prstGeom>
          </p:spPr>
        </p:pic>
        <p:grpSp>
          <p:nvGrpSpPr>
            <p:cNvPr id="25" name="Группа 24">
              <a:extLst>
                <a:ext uri="{FF2B5EF4-FFF2-40B4-BE49-F238E27FC236}">
                  <a16:creationId xmlns:a16="http://schemas.microsoft.com/office/drawing/2014/main" id="{347FBC46-03A7-455B-8179-4C9388878C94}"/>
                </a:ext>
              </a:extLst>
            </p:cNvPr>
            <p:cNvGrpSpPr/>
            <p:nvPr/>
          </p:nvGrpSpPr>
          <p:grpSpPr>
            <a:xfrm>
              <a:off x="8221047" y="5284942"/>
              <a:ext cx="1939000" cy="504376"/>
              <a:chOff x="7327616" y="4450733"/>
              <a:chExt cx="2228189" cy="598100"/>
            </a:xfrm>
          </p:grpSpPr>
          <p:sp>
            <p:nvSpPr>
              <p:cNvPr id="27" name="Прямоугольник 26">
                <a:extLst>
                  <a:ext uri="{FF2B5EF4-FFF2-40B4-BE49-F238E27FC236}">
                    <a16:creationId xmlns:a16="http://schemas.microsoft.com/office/drawing/2014/main" id="{937374BA-ED02-4F9F-B6D1-3C4E9E4816C4}"/>
                  </a:ext>
                </a:extLst>
              </p:cNvPr>
              <p:cNvSpPr/>
              <p:nvPr/>
            </p:nvSpPr>
            <p:spPr>
              <a:xfrm>
                <a:off x="7327616" y="4450733"/>
                <a:ext cx="2228189" cy="598100"/>
              </a:xfrm>
              <a:prstGeom prst="rect">
                <a:avLst/>
              </a:prstGeom>
              <a:solidFill>
                <a:srgbClr val="976193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83962">
                  <a:defRPr/>
                </a:pPr>
                <a:endParaRPr lang="ru-RU" sz="19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pic>
            <p:nvPicPr>
              <p:cNvPr id="28" name="Picture 2" descr="ФГБНУ &amp;quot;Институт стратегии развития образования РАО&amp;quot;">
                <a:extLst>
                  <a:ext uri="{FF2B5EF4-FFF2-40B4-BE49-F238E27FC236}">
                    <a16:creationId xmlns:a16="http://schemas.microsoft.com/office/drawing/2014/main" id="{C0D2EEE7-B2B3-4FBE-A7FD-461957FDF86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biLevel thresh="25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64702" y="4460071"/>
                <a:ext cx="2128570" cy="56010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B9E660FF-60AF-40E6-A341-D51F9DB4B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0556" y="5862710"/>
              <a:ext cx="710591" cy="710591"/>
            </a:xfrm>
            <a:prstGeom prst="rect">
              <a:avLst/>
            </a:prstGeom>
          </p:spPr>
        </p:pic>
      </p:grpSp>
      <p:grpSp>
        <p:nvGrpSpPr>
          <p:cNvPr id="60" name="Группа 59">
            <a:extLst>
              <a:ext uri="{FF2B5EF4-FFF2-40B4-BE49-F238E27FC236}">
                <a16:creationId xmlns:a16="http://schemas.microsoft.com/office/drawing/2014/main" id="{007CCDFA-93D0-4F00-9FE3-CD6C17E62367}"/>
              </a:ext>
            </a:extLst>
          </p:cNvPr>
          <p:cNvGrpSpPr/>
          <p:nvPr/>
        </p:nvGrpSpPr>
        <p:grpSpPr>
          <a:xfrm>
            <a:off x="198695" y="1080308"/>
            <a:ext cx="2872834" cy="4816593"/>
            <a:chOff x="169930" y="890595"/>
            <a:chExt cx="2456945" cy="3621667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C56370AC-8B92-40C4-B099-8588ECDA9529}"/>
                </a:ext>
              </a:extLst>
            </p:cNvPr>
            <p:cNvSpPr/>
            <p:nvPr/>
          </p:nvSpPr>
          <p:spPr>
            <a:xfrm>
              <a:off x="169930" y="1515351"/>
              <a:ext cx="2456945" cy="29969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соответствие требованиям ФГОС</a:t>
              </a: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соответствие ПООП</a:t>
              </a: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отсутствие ошибок, опечаток, соответствие нормам и правилам русского языка, отсутствие ненормативной лексики</a:t>
              </a: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структурированность, логичность, последовательность содержания </a:t>
              </a: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отсутствие недостоверных, научно неподтвержденных </a:t>
              </a:r>
            </a:p>
            <a:p>
              <a:pPr defTabSz="983962" hangingPunct="0"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     и сфабрикованных фактов</a:t>
              </a: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отражение вклада российских деятелей науки, культуры, </a:t>
              </a:r>
            </a:p>
            <a:p>
              <a:pPr defTabSz="983962" hangingPunct="0"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     а также выдающихся</a:t>
              </a:r>
              <a:endParaRPr lang="en-US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defTabSz="983962" hangingPunct="0">
                <a:defRPr/>
              </a:pPr>
              <a:r>
                <a:rPr lang="en-US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     </a:t>
              </a: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изобретателей и инженеров</a:t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     России</a:t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/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" panose="00000500000000000000" pitchFamily="2" charset="-52"/>
                </a:rPr>
                <a:t>     и другие</a:t>
              </a:r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D341D05D-5185-4615-B77E-3425841B9649}"/>
                </a:ext>
              </a:extLst>
            </p:cNvPr>
            <p:cNvSpPr/>
            <p:nvPr/>
          </p:nvSpPr>
          <p:spPr>
            <a:xfrm>
              <a:off x="189024" y="890595"/>
              <a:ext cx="2211533" cy="6248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121963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200" b="1" dirty="0">
                  <a:solidFill>
                    <a:srgbClr val="1B3281"/>
                  </a:solidFill>
                  <a:latin typeface="Montserrat Medium" panose="00000600000000000000" pitchFamily="2" charset="-52"/>
                </a:rPr>
                <a:t>Критерии первого этапа экспертизы сценарных планов </a:t>
              </a:r>
              <a:r>
                <a:rPr lang="ru-RU" sz="1200" i="1" u="sng" dirty="0">
                  <a:solidFill>
                    <a:srgbClr val="1B3281"/>
                  </a:solidFill>
                  <a:latin typeface="Montserrat Medium" panose="00000600000000000000" pitchFamily="2" charset="-52"/>
                </a:rPr>
                <a:t>в соответствии</a:t>
              </a:r>
              <a:br>
                <a:rPr lang="ru-RU" sz="1200" i="1" u="sng" dirty="0">
                  <a:solidFill>
                    <a:srgbClr val="1B3281"/>
                  </a:solidFill>
                  <a:latin typeface="Montserrat Medium" panose="00000600000000000000" pitchFamily="2" charset="-52"/>
                </a:rPr>
              </a:br>
              <a:r>
                <a:rPr lang="ru-RU" sz="1200" i="1" u="sng" dirty="0">
                  <a:solidFill>
                    <a:srgbClr val="1B3281"/>
                  </a:solidFill>
                  <a:latin typeface="Montserrat Medium" panose="00000600000000000000" pitchFamily="2" charset="-52"/>
                </a:rPr>
                <a:t>с Приказом от 15.04.22 № 243 </a:t>
              </a:r>
              <a:endParaRPr lang="ru-RU" sz="1200" i="1" u="sng" dirty="0">
                <a:solidFill>
                  <a:srgbClr val="1B3281"/>
                </a:solidFill>
                <a:latin typeface="Montserrat Medium" panose="00000600000000000000" pitchFamily="2" charset="-52"/>
                <a:sym typeface="Calibri"/>
              </a:endParaRPr>
            </a:p>
          </p:txBody>
        </p:sp>
      </p:grpSp>
      <p:grpSp>
        <p:nvGrpSpPr>
          <p:cNvPr id="59" name="Группа 58">
            <a:extLst>
              <a:ext uri="{FF2B5EF4-FFF2-40B4-BE49-F238E27FC236}">
                <a16:creationId xmlns:a16="http://schemas.microsoft.com/office/drawing/2014/main" id="{BE14DD14-8138-4D65-906A-ACBE68A2C7A5}"/>
              </a:ext>
            </a:extLst>
          </p:cNvPr>
          <p:cNvGrpSpPr/>
          <p:nvPr/>
        </p:nvGrpSpPr>
        <p:grpSpPr>
          <a:xfrm>
            <a:off x="3252949" y="1098240"/>
            <a:ext cx="3980734" cy="4734665"/>
            <a:chOff x="2887068" y="870880"/>
            <a:chExt cx="3404458" cy="3387849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23405A18-E4D7-4003-98BC-E9142D6FEC4C}"/>
                </a:ext>
              </a:extLst>
            </p:cNvPr>
            <p:cNvSpPr/>
            <p:nvPr/>
          </p:nvSpPr>
          <p:spPr>
            <a:xfrm>
              <a:off x="2887068" y="870880"/>
              <a:ext cx="1641462" cy="4624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83962" hangingPunct="0">
                <a:defRPr/>
              </a:pPr>
              <a:r>
                <a:rPr lang="ru-RU" sz="1200" b="1" dirty="0">
                  <a:solidFill>
                    <a:srgbClr val="1B3281"/>
                  </a:solidFill>
                  <a:latin typeface="Montserrat Medium" panose="00000600000000000000" pitchFamily="2" charset="-52"/>
                </a:rPr>
                <a:t>Критерии второго этапа экспертизы</a:t>
              </a:r>
            </a:p>
            <a:p>
              <a:pPr defTabSz="983962" hangingPunct="0">
                <a:defRPr/>
              </a:pPr>
              <a:r>
                <a:rPr lang="ru-RU" sz="1200" b="1" dirty="0">
                  <a:solidFill>
                    <a:srgbClr val="1B3281"/>
                  </a:solidFill>
                  <a:latin typeface="Montserrat Medium" panose="00000600000000000000" pitchFamily="2" charset="-52"/>
                </a:rPr>
                <a:t>сценарных планов</a:t>
              </a:r>
              <a:endParaRPr lang="ru-RU" sz="1200" b="1" dirty="0">
                <a:solidFill>
                  <a:srgbClr val="1B3281"/>
                </a:solidFill>
                <a:latin typeface="Montserrat Medium" panose="00000600000000000000" pitchFamily="2" charset="-52"/>
                <a:sym typeface="Calibri"/>
              </a:endParaRPr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C950572-50C2-44F4-8CCB-5C339D228BB2}"/>
                </a:ext>
              </a:extLst>
            </p:cNvPr>
            <p:cNvSpPr/>
            <p:nvPr/>
          </p:nvSpPr>
          <p:spPr>
            <a:xfrm>
              <a:off x="2887068" y="1389101"/>
              <a:ext cx="3404458" cy="28696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отсутствие сведений, противоречащих</a:t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Конституции РФ и законодательству РФ </a:t>
              </a:r>
            </a:p>
            <a:p>
              <a:pPr defTabSz="983962" hangingPunct="0"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отсутствие сведений, направленных</a:t>
              </a:r>
              <a:r>
                <a:rPr lang="en-US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/>
              </a:r>
              <a:br>
                <a:rPr lang="en-US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на поддержку и (или) оправдание экстремизма</a:t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и терроризма </a:t>
              </a:r>
            </a:p>
            <a:p>
              <a:pPr defTabSz="983962" hangingPunct="0"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отсутствие информации, отрицающей традиционные семейные ценности, пропагандирующей нетрадиционные сексуальные отношения и формирующей неуважение к родителям и (или) другим членам семьи</a:t>
              </a:r>
            </a:p>
            <a:p>
              <a:pPr defTabSz="983962" hangingPunct="0"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направленность содержания на формирование</a:t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у обучающихся российской гражданской идентичности, ценностных ориентиров верховенства права, поддержания общественной безопасности, свободы</a:t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и ответственности</a:t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/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defTabSz="983962" hangingPunct="0"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       </a:t>
              </a:r>
              <a:r>
                <a:rPr lang="ru-RU" sz="1100" b="1" dirty="0">
                  <a:solidFill>
                    <a:srgbClr val="1B3281"/>
                  </a:solidFill>
                  <a:latin typeface="Montserrat" panose="00000500000000000000" pitchFamily="2" charset="-52"/>
                </a:rPr>
                <a:t>и другие</a:t>
              </a:r>
            </a:p>
          </p:txBody>
        </p:sp>
      </p:grpSp>
      <p:grpSp>
        <p:nvGrpSpPr>
          <p:cNvPr id="58" name="Группа 57">
            <a:extLst>
              <a:ext uri="{FF2B5EF4-FFF2-40B4-BE49-F238E27FC236}">
                <a16:creationId xmlns:a16="http://schemas.microsoft.com/office/drawing/2014/main" id="{DBB96492-F1F8-47FE-8E53-727E0401CA7A}"/>
              </a:ext>
            </a:extLst>
          </p:cNvPr>
          <p:cNvGrpSpPr/>
          <p:nvPr/>
        </p:nvGrpSpPr>
        <p:grpSpPr>
          <a:xfrm>
            <a:off x="7409279" y="1080307"/>
            <a:ext cx="3083840" cy="3596896"/>
            <a:chOff x="6336666" y="766831"/>
            <a:chExt cx="2637404" cy="2704558"/>
          </a:xfrm>
        </p:grpSpPr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74924311-410F-40ED-B576-D599DAFFDC25}"/>
                </a:ext>
              </a:extLst>
            </p:cNvPr>
            <p:cNvSpPr/>
            <p:nvPr/>
          </p:nvSpPr>
          <p:spPr>
            <a:xfrm>
              <a:off x="6336666" y="766831"/>
              <a:ext cx="2359440" cy="763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121963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200" b="1" dirty="0">
                  <a:solidFill>
                    <a:srgbClr val="1B3281"/>
                  </a:solidFill>
                  <a:latin typeface="Montserrat Medium" panose="00000600000000000000" pitchFamily="2" charset="-52"/>
                </a:rPr>
                <a:t>Экспертиза на отсутствие вредоносного программного обеспечения</a:t>
              </a:r>
              <a:br>
                <a:rPr lang="ru-RU" sz="1200" b="1" dirty="0">
                  <a:solidFill>
                    <a:srgbClr val="1B3281"/>
                  </a:solidFill>
                  <a:latin typeface="Montserrat Medium" panose="00000600000000000000" pitchFamily="2" charset="-52"/>
                </a:rPr>
              </a:br>
              <a:r>
                <a:rPr lang="ru-RU" sz="1200" b="1" dirty="0">
                  <a:solidFill>
                    <a:srgbClr val="1B3281"/>
                  </a:solidFill>
                  <a:latin typeface="Montserrat Medium" panose="00000600000000000000" pitchFamily="2" charset="-52"/>
                </a:rPr>
                <a:t>в разработанных электронных образовательных материалах</a:t>
              </a:r>
              <a:endParaRPr lang="ru-RU" sz="1200" b="1" dirty="0">
                <a:solidFill>
                  <a:srgbClr val="1B3281"/>
                </a:solidFill>
                <a:latin typeface="Montserrat Medium" panose="00000600000000000000" pitchFamily="2" charset="-52"/>
                <a:sym typeface="Calibri"/>
              </a:endParaRPr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9869BE85-74A0-49BC-A4E1-83495CDF4C50}"/>
                </a:ext>
              </a:extLst>
            </p:cNvPr>
            <p:cNvSpPr/>
            <p:nvPr/>
          </p:nvSpPr>
          <p:spPr>
            <a:xfrm>
              <a:off x="6346752" y="1492734"/>
              <a:ext cx="2627318" cy="19786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83962" hangingPunct="0"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антивирусный сканер</a:t>
              </a:r>
            </a:p>
            <a:p>
              <a:pPr defTabSz="983962" hangingPunct="0"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поведенческий анализ</a:t>
              </a:r>
            </a:p>
            <a:p>
              <a:pPr defTabSz="983962" hangingPunct="0"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проверка похожести на известные вредоносные объекты</a:t>
              </a:r>
            </a:p>
            <a:p>
              <a:pPr defTabSz="983962" hangingPunct="0"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детектирующие технологии </a:t>
              </a:r>
            </a:p>
            <a:p>
              <a:pPr defTabSz="983962" hangingPunct="0">
                <a:defRPr/>
              </a:pPr>
              <a:r>
                <a:rPr lang="ru-RU" sz="1100" b="1">
                  <a:solidFill>
                    <a:srgbClr val="1B3281"/>
                  </a:solidFill>
                  <a:latin typeface="Montserrat Light" panose="00000400000000000000" pitchFamily="2" charset="-52"/>
                </a:rPr>
                <a:t>     на </a:t>
              </a: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основе машинного обучения</a:t>
              </a:r>
            </a:p>
            <a:p>
              <a:pPr defTabSz="983962" hangingPunct="0">
                <a:defRPr/>
              </a:pPr>
              <a:endParaRPr lang="ru-RU" sz="1100" b="1" dirty="0">
                <a:solidFill>
                  <a:srgbClr val="1B3281"/>
                </a:solidFill>
                <a:latin typeface="Montserrat Light" panose="00000400000000000000" pitchFamily="2" charset="-52"/>
              </a:endParaRPr>
            </a:p>
            <a:p>
              <a:pPr marL="184493" indent="-184493" defTabSz="983962" hangingPunct="0">
                <a:buFont typeface="Arial" panose="020B0604020202020204" pitchFamily="34" charset="0"/>
                <a:buChar char="•"/>
                <a:defRPr/>
              </a:pP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>проверка по глобальной базе знаний исполнителя</a:t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  <a:t/>
              </a:r>
              <a:br>
                <a:rPr lang="ru-RU" sz="1100" b="1" dirty="0">
                  <a:solidFill>
                    <a:srgbClr val="1B3281"/>
                  </a:solidFill>
                  <a:latin typeface="Montserrat Light" panose="00000400000000000000" pitchFamily="2" charset="-52"/>
                </a:rPr>
              </a:br>
              <a:r>
                <a:rPr lang="ru-RU" sz="1100" b="1" dirty="0">
                  <a:solidFill>
                    <a:srgbClr val="1B3281"/>
                  </a:solidFill>
                  <a:latin typeface="Montserrat" panose="00000500000000000000" pitchFamily="2" charset="-52"/>
                </a:rPr>
                <a:t>и другие</a:t>
              </a: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267370" y="1986679"/>
            <a:ext cx="118068" cy="118068"/>
            <a:chOff x="-551781" y="2458393"/>
            <a:chExt cx="118068" cy="118068"/>
          </a:xfrm>
        </p:grpSpPr>
        <p:sp>
          <p:nvSpPr>
            <p:cNvPr id="3" name="Овал 2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63" name="Группа 62"/>
          <p:cNvGrpSpPr/>
          <p:nvPr/>
        </p:nvGrpSpPr>
        <p:grpSpPr>
          <a:xfrm>
            <a:off x="267370" y="2317673"/>
            <a:ext cx="118068" cy="118068"/>
            <a:chOff x="-551781" y="2458393"/>
            <a:chExt cx="118068" cy="118068"/>
          </a:xfrm>
        </p:grpSpPr>
        <p:sp>
          <p:nvSpPr>
            <p:cNvPr id="64" name="Овал 63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66" name="Группа 65"/>
          <p:cNvGrpSpPr/>
          <p:nvPr/>
        </p:nvGrpSpPr>
        <p:grpSpPr>
          <a:xfrm>
            <a:off x="267370" y="2651048"/>
            <a:ext cx="118068" cy="118068"/>
            <a:chOff x="-551781" y="2458393"/>
            <a:chExt cx="118068" cy="118068"/>
          </a:xfrm>
        </p:grpSpPr>
        <p:sp>
          <p:nvSpPr>
            <p:cNvPr id="67" name="Овал 66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8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69" name="Группа 68"/>
          <p:cNvGrpSpPr/>
          <p:nvPr/>
        </p:nvGrpSpPr>
        <p:grpSpPr>
          <a:xfrm>
            <a:off x="267370" y="3483451"/>
            <a:ext cx="118068" cy="118068"/>
            <a:chOff x="-551781" y="2458393"/>
            <a:chExt cx="118068" cy="118068"/>
          </a:xfrm>
        </p:grpSpPr>
        <p:sp>
          <p:nvSpPr>
            <p:cNvPr id="70" name="Овал 69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1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72" name="Группа 71"/>
          <p:cNvGrpSpPr/>
          <p:nvPr/>
        </p:nvGrpSpPr>
        <p:grpSpPr>
          <a:xfrm>
            <a:off x="267370" y="4003598"/>
            <a:ext cx="118068" cy="118068"/>
            <a:chOff x="-551781" y="2458393"/>
            <a:chExt cx="118068" cy="118068"/>
          </a:xfrm>
        </p:grpSpPr>
        <p:sp>
          <p:nvSpPr>
            <p:cNvPr id="73" name="Овал 72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78" name="Группа 77"/>
          <p:cNvGrpSpPr/>
          <p:nvPr/>
        </p:nvGrpSpPr>
        <p:grpSpPr>
          <a:xfrm>
            <a:off x="3334661" y="1866522"/>
            <a:ext cx="118068" cy="118068"/>
            <a:chOff x="-551781" y="2458393"/>
            <a:chExt cx="118068" cy="118068"/>
          </a:xfrm>
        </p:grpSpPr>
        <p:sp>
          <p:nvSpPr>
            <p:cNvPr id="79" name="Овал 78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81" name="Группа 80"/>
          <p:cNvGrpSpPr/>
          <p:nvPr/>
        </p:nvGrpSpPr>
        <p:grpSpPr>
          <a:xfrm>
            <a:off x="3323975" y="2360760"/>
            <a:ext cx="118068" cy="118068"/>
            <a:chOff x="-551781" y="2458393"/>
            <a:chExt cx="118068" cy="118068"/>
          </a:xfrm>
        </p:grpSpPr>
        <p:sp>
          <p:nvSpPr>
            <p:cNvPr id="82" name="Овал 81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84" name="Группа 83"/>
          <p:cNvGrpSpPr/>
          <p:nvPr/>
        </p:nvGrpSpPr>
        <p:grpSpPr>
          <a:xfrm>
            <a:off x="3313289" y="3034429"/>
            <a:ext cx="118068" cy="118068"/>
            <a:chOff x="-551781" y="2458393"/>
            <a:chExt cx="118068" cy="118068"/>
          </a:xfrm>
        </p:grpSpPr>
        <p:sp>
          <p:nvSpPr>
            <p:cNvPr id="85" name="Овал 84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87" name="Группа 86"/>
          <p:cNvGrpSpPr/>
          <p:nvPr/>
        </p:nvGrpSpPr>
        <p:grpSpPr>
          <a:xfrm>
            <a:off x="3318550" y="4206093"/>
            <a:ext cx="118068" cy="118068"/>
            <a:chOff x="-551781" y="2458393"/>
            <a:chExt cx="118068" cy="118068"/>
          </a:xfrm>
        </p:grpSpPr>
        <p:sp>
          <p:nvSpPr>
            <p:cNvPr id="88" name="Овал 87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90" name="Группа 89"/>
          <p:cNvGrpSpPr/>
          <p:nvPr/>
        </p:nvGrpSpPr>
        <p:grpSpPr>
          <a:xfrm>
            <a:off x="7492304" y="2298995"/>
            <a:ext cx="118068" cy="118068"/>
            <a:chOff x="-551781" y="2458393"/>
            <a:chExt cx="118068" cy="118068"/>
          </a:xfrm>
        </p:grpSpPr>
        <p:sp>
          <p:nvSpPr>
            <p:cNvPr id="91" name="Овал 90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2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93" name="Группа 92"/>
          <p:cNvGrpSpPr/>
          <p:nvPr/>
        </p:nvGrpSpPr>
        <p:grpSpPr>
          <a:xfrm>
            <a:off x="7492304" y="2607962"/>
            <a:ext cx="118068" cy="118068"/>
            <a:chOff x="-551781" y="2458393"/>
            <a:chExt cx="118068" cy="118068"/>
          </a:xfrm>
        </p:grpSpPr>
        <p:sp>
          <p:nvSpPr>
            <p:cNvPr id="94" name="Овал 93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96" name="Группа 95"/>
          <p:cNvGrpSpPr/>
          <p:nvPr/>
        </p:nvGrpSpPr>
        <p:grpSpPr>
          <a:xfrm>
            <a:off x="7492304" y="2947188"/>
            <a:ext cx="118068" cy="118068"/>
            <a:chOff x="-551781" y="2458393"/>
            <a:chExt cx="118068" cy="118068"/>
          </a:xfrm>
        </p:grpSpPr>
        <p:sp>
          <p:nvSpPr>
            <p:cNvPr id="97" name="Овал 96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99" name="Группа 98"/>
          <p:cNvGrpSpPr/>
          <p:nvPr/>
        </p:nvGrpSpPr>
        <p:grpSpPr>
          <a:xfrm>
            <a:off x="7492304" y="3456240"/>
            <a:ext cx="118068" cy="118068"/>
            <a:chOff x="-551781" y="2458393"/>
            <a:chExt cx="118068" cy="118068"/>
          </a:xfrm>
        </p:grpSpPr>
        <p:sp>
          <p:nvSpPr>
            <p:cNvPr id="100" name="Овал 99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109" name="Прямоугольник с одним скругленным углом 14">
            <a:extLst>
              <a:ext uri="{FF2B5EF4-FFF2-40B4-BE49-F238E27FC236}">
                <a16:creationId xmlns:a16="http://schemas.microsoft.com/office/drawing/2014/main" id="{1BD9B3C9-8D35-46BA-979D-0A0E958E819C}"/>
              </a:ext>
            </a:extLst>
          </p:cNvPr>
          <p:cNvSpPr/>
          <p:nvPr/>
        </p:nvSpPr>
        <p:spPr>
          <a:xfrm flipV="1">
            <a:off x="0" y="-1"/>
            <a:ext cx="6629399" cy="1039049"/>
          </a:xfrm>
          <a:prstGeom prst="round1Rect">
            <a:avLst>
              <a:gd name="adj" fmla="val 44372"/>
            </a:avLst>
          </a:prstGeom>
          <a:solidFill>
            <a:srgbClr val="1B32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2" name="Группа 101"/>
          <p:cNvGrpSpPr/>
          <p:nvPr/>
        </p:nvGrpSpPr>
        <p:grpSpPr>
          <a:xfrm>
            <a:off x="7489228" y="3960512"/>
            <a:ext cx="118068" cy="118068"/>
            <a:chOff x="-551781" y="2458393"/>
            <a:chExt cx="118068" cy="118068"/>
          </a:xfrm>
        </p:grpSpPr>
        <p:sp>
          <p:nvSpPr>
            <p:cNvPr id="103" name="Овал 102"/>
            <p:cNvSpPr/>
            <p:nvPr/>
          </p:nvSpPr>
          <p:spPr>
            <a:xfrm>
              <a:off x="-530572" y="2474341"/>
              <a:ext cx="86173" cy="861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Рисунок 66">
              <a:extLst>
                <a:ext uri="{FF2B5EF4-FFF2-40B4-BE49-F238E27FC236}">
                  <a16:creationId xmlns:a16="http://schemas.microsoft.com/office/drawing/2014/main" id="{5D5C25EF-FDD2-3306-03BC-6460F746A25B}"/>
                </a:ext>
              </a:extLst>
            </p:cNvPr>
            <p:cNvSpPr/>
            <p:nvPr/>
          </p:nvSpPr>
          <p:spPr>
            <a:xfrm>
              <a:off x="-551781" y="2458393"/>
              <a:ext cx="118068" cy="118068"/>
            </a:xfrm>
            <a:custGeom>
              <a:avLst/>
              <a:gdLst>
                <a:gd name="connsiteX0" fmla="*/ 1353308 w 2706614"/>
                <a:gd name="connsiteY0" fmla="*/ 0 h 2706614"/>
                <a:gd name="connsiteX1" fmla="*/ 0 w 2706614"/>
                <a:gd name="connsiteY1" fmla="*/ 1353308 h 2706614"/>
                <a:gd name="connsiteX2" fmla="*/ 1353308 w 2706614"/>
                <a:gd name="connsiteY2" fmla="*/ 2706615 h 2706614"/>
                <a:gd name="connsiteX3" fmla="*/ 2706615 w 2706614"/>
                <a:gd name="connsiteY3" fmla="*/ 1353308 h 2706614"/>
                <a:gd name="connsiteX4" fmla="*/ 1353308 w 2706614"/>
                <a:gd name="connsiteY4" fmla="*/ 0 h 2706614"/>
                <a:gd name="connsiteX5" fmla="*/ 1092718 w 2706614"/>
                <a:gd name="connsiteY5" fmla="*/ 2020817 h 2706614"/>
                <a:gd name="connsiteX6" fmla="*/ 1078998 w 2706614"/>
                <a:gd name="connsiteY6" fmla="*/ 2029973 h 2706614"/>
                <a:gd name="connsiteX7" fmla="*/ 525788 w 2706614"/>
                <a:gd name="connsiteY7" fmla="*/ 1472191 h 2706614"/>
                <a:gd name="connsiteX8" fmla="*/ 786378 w 2706614"/>
                <a:gd name="connsiteY8" fmla="*/ 1216165 h 2706614"/>
                <a:gd name="connsiteX9" fmla="*/ 1083561 w 2706614"/>
                <a:gd name="connsiteY9" fmla="*/ 1517916 h 2706614"/>
                <a:gd name="connsiteX10" fmla="*/ 1920235 w 2706614"/>
                <a:gd name="connsiteY10" fmla="*/ 681242 h 2706614"/>
                <a:gd name="connsiteX11" fmla="*/ 2180824 w 2706614"/>
                <a:gd name="connsiteY11" fmla="*/ 941832 h 2706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06614" h="2706614">
                  <a:moveTo>
                    <a:pt x="1353308" y="0"/>
                  </a:moveTo>
                  <a:cubicBezTo>
                    <a:pt x="603502" y="0"/>
                    <a:pt x="0" y="608075"/>
                    <a:pt x="0" y="1353308"/>
                  </a:cubicBezTo>
                  <a:cubicBezTo>
                    <a:pt x="0" y="2098540"/>
                    <a:pt x="608075" y="2706615"/>
                    <a:pt x="1353308" y="2706615"/>
                  </a:cubicBezTo>
                  <a:cubicBezTo>
                    <a:pt x="2098540" y="2706615"/>
                    <a:pt x="2706615" y="2098540"/>
                    <a:pt x="2706615" y="1353308"/>
                  </a:cubicBezTo>
                  <a:cubicBezTo>
                    <a:pt x="2706615" y="608075"/>
                    <a:pt x="2103067" y="0"/>
                    <a:pt x="1353308" y="0"/>
                  </a:cubicBezTo>
                  <a:close/>
                  <a:moveTo>
                    <a:pt x="1092718" y="2020817"/>
                  </a:moveTo>
                  <a:lnTo>
                    <a:pt x="1078998" y="2029973"/>
                  </a:lnTo>
                  <a:lnTo>
                    <a:pt x="525788" y="1472191"/>
                  </a:lnTo>
                  <a:lnTo>
                    <a:pt x="786378" y="1216165"/>
                  </a:lnTo>
                  <a:lnTo>
                    <a:pt x="1083561" y="1517916"/>
                  </a:lnTo>
                  <a:lnTo>
                    <a:pt x="1920235" y="681242"/>
                  </a:lnTo>
                  <a:lnTo>
                    <a:pt x="2180824" y="941832"/>
                  </a:lnTo>
                  <a:close/>
                </a:path>
              </a:pathLst>
            </a:custGeom>
            <a:solidFill>
              <a:srgbClr val="136BF0"/>
            </a:solidFill>
            <a:ln w="73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6BA8C7EC-8BC8-4DAA-B21A-82B39B1D1781}"/>
              </a:ext>
            </a:extLst>
          </p:cNvPr>
          <p:cNvSpPr txBox="1"/>
          <p:nvPr/>
        </p:nvSpPr>
        <p:spPr>
          <a:xfrm>
            <a:off x="221022" y="131169"/>
            <a:ext cx="9105858" cy="882743"/>
          </a:xfrm>
          <a:prstGeom prst="rect">
            <a:avLst/>
          </a:prstGeom>
          <a:noFill/>
        </p:spPr>
        <p:txBody>
          <a:bodyPr wrap="square" lIns="112206" tIns="56103" rIns="112206" bIns="56103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Montserrat" panose="00000500000000000000" pitchFamily="2" charset="-52"/>
              </a:rPr>
              <a:t>ЭКСПЕРТИЗА ЦИФРОВОГО</a:t>
            </a:r>
            <a:br>
              <a:rPr lang="ru-RU" sz="2400" b="1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sz="2400" b="1" dirty="0">
                <a:solidFill>
                  <a:schemeClr val="bg1"/>
                </a:solidFill>
                <a:latin typeface="Montserrat" panose="00000500000000000000" pitchFamily="2" charset="-52"/>
              </a:rPr>
              <a:t>ОБРАЗОВАТЕЛЬНОГО КОНТЕНТА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10" name="Рисунок 109">
            <a:extLst>
              <a:ext uri="{FF2B5EF4-FFF2-40B4-BE49-F238E27FC236}">
                <a16:creationId xmlns:a16="http://schemas.microsoft.com/office/drawing/2014/main" id="{93EE3FA7-61AF-406E-B69B-8B6525E1163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5" y="1933911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1" name="Рисунок 110">
            <a:extLst>
              <a:ext uri="{FF2B5EF4-FFF2-40B4-BE49-F238E27FC236}">
                <a16:creationId xmlns:a16="http://schemas.microsoft.com/office/drawing/2014/main" id="{7B391447-3DF0-484B-8431-55BC7CC4A4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5" y="2264111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2" name="Рисунок 111">
            <a:extLst>
              <a:ext uri="{FF2B5EF4-FFF2-40B4-BE49-F238E27FC236}">
                <a16:creationId xmlns:a16="http://schemas.microsoft.com/office/drawing/2014/main" id="{42BEDFEC-E453-4349-9A6A-5794FD54C77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5" y="2605423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0CCB6258-A667-4125-A8A1-C6FA8CC91E5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5" y="3445211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D7136B21-00F8-4BA7-8BD4-C35F2DF1832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5" y="3956386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6" name="Рисунок 115">
            <a:extLst>
              <a:ext uri="{FF2B5EF4-FFF2-40B4-BE49-F238E27FC236}">
                <a16:creationId xmlns:a16="http://schemas.microsoft.com/office/drawing/2014/main" id="{7D5203DA-5162-4464-A1F6-08D44CFC49F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685" y="1825897"/>
            <a:ext cx="162020" cy="21602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0" name="Rectangle 451">
            <a:extLst>
              <a:ext uri="{FF2B5EF4-FFF2-40B4-BE49-F238E27FC236}">
                <a16:creationId xmlns:a16="http://schemas.microsoft.com/office/drawing/2014/main" id="{CE65CC1D-6ECA-4F69-832C-114245DF3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7336" y="6204568"/>
            <a:ext cx="16974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21963"/>
            <a:r>
              <a:rPr lang="ru-RU" altLang="ru-RU" sz="3400" b="1" dirty="0">
                <a:solidFill>
                  <a:schemeClr val="bg1"/>
                </a:solidFill>
                <a:latin typeface="Montserrat Medium" panose="00000600000000000000" pitchFamily="2" charset="-52"/>
              </a:rPr>
              <a:t>ВСЕГО </a:t>
            </a:r>
          </a:p>
        </p:txBody>
      </p:sp>
      <p:sp>
        <p:nvSpPr>
          <p:cNvPr id="31" name="Rectangle 451">
            <a:extLst>
              <a:ext uri="{FF2B5EF4-FFF2-40B4-BE49-F238E27FC236}">
                <a16:creationId xmlns:a16="http://schemas.microsoft.com/office/drawing/2014/main" id="{0EB19275-4FA2-4202-A1BC-D1DDF1CE1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2956" y="5887380"/>
            <a:ext cx="147033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21963"/>
            <a:r>
              <a:rPr lang="ru-RU" altLang="ru-RU" sz="6000" b="1" dirty="0">
                <a:solidFill>
                  <a:schemeClr val="bg1"/>
                </a:solidFill>
                <a:latin typeface="Montserrat Medium" panose="00000600000000000000" pitchFamily="2" charset="-52"/>
              </a:rPr>
              <a:t>31</a:t>
            </a:r>
          </a:p>
        </p:txBody>
      </p:sp>
      <p:sp>
        <p:nvSpPr>
          <p:cNvPr id="29" name="Rectangle 451">
            <a:extLst>
              <a:ext uri="{FF2B5EF4-FFF2-40B4-BE49-F238E27FC236}">
                <a16:creationId xmlns:a16="http://schemas.microsoft.com/office/drawing/2014/main" id="{96097A2A-D4B4-409B-9B2E-F73463EB31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1730" y="6214407"/>
            <a:ext cx="26802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21963"/>
            <a:r>
              <a:rPr lang="ru-RU" altLang="ru-RU" sz="3400" b="1" dirty="0">
                <a:solidFill>
                  <a:schemeClr val="bg1"/>
                </a:solidFill>
                <a:latin typeface="Montserrat Medium" panose="00000600000000000000" pitchFamily="2" charset="-52"/>
              </a:rPr>
              <a:t> КРИТЕРИЙ</a:t>
            </a:r>
          </a:p>
        </p:txBody>
      </p:sp>
      <p:pic>
        <p:nvPicPr>
          <p:cNvPr id="118" name="Рисунок 117">
            <a:extLst>
              <a:ext uri="{FF2B5EF4-FFF2-40B4-BE49-F238E27FC236}">
                <a16:creationId xmlns:a16="http://schemas.microsoft.com/office/drawing/2014/main" id="{958D0D6F-EB5B-453B-BBA1-26182E3D860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685" y="2316964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9" name="Рисунок 118">
            <a:extLst>
              <a:ext uri="{FF2B5EF4-FFF2-40B4-BE49-F238E27FC236}">
                <a16:creationId xmlns:a16="http://schemas.microsoft.com/office/drawing/2014/main" id="{5C1BBAB7-A4CF-4C7C-B326-E31E97F4E3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685" y="2985830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1" name="Рисунок 120">
            <a:extLst>
              <a:ext uri="{FF2B5EF4-FFF2-40B4-BE49-F238E27FC236}">
                <a16:creationId xmlns:a16="http://schemas.microsoft.com/office/drawing/2014/main" id="{254C0E5F-17D1-49DF-9459-056A15622C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285" y="2251509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2" name="Рисунок 121">
            <a:extLst>
              <a:ext uri="{FF2B5EF4-FFF2-40B4-BE49-F238E27FC236}">
                <a16:creationId xmlns:a16="http://schemas.microsoft.com/office/drawing/2014/main" id="{48D46100-51D2-479E-B348-12C2B8F0FAE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285" y="2573242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3" name="Рисунок 122">
            <a:extLst>
              <a:ext uri="{FF2B5EF4-FFF2-40B4-BE49-F238E27FC236}">
                <a16:creationId xmlns:a16="http://schemas.microsoft.com/office/drawing/2014/main" id="{A2F244E3-A904-4A6D-901D-EA93C89D2B0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285" y="2911909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4" name="Рисунок 123">
            <a:extLst>
              <a:ext uri="{FF2B5EF4-FFF2-40B4-BE49-F238E27FC236}">
                <a16:creationId xmlns:a16="http://schemas.microsoft.com/office/drawing/2014/main" id="{F2174131-F15D-4D79-91DA-039B9CD2EF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285" y="3411442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25" name="Рисунок 124">
            <a:extLst>
              <a:ext uri="{FF2B5EF4-FFF2-40B4-BE49-F238E27FC236}">
                <a16:creationId xmlns:a16="http://schemas.microsoft.com/office/drawing/2014/main" id="{1D18ACD9-7A46-4A60-A99F-919EA8CEC35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285" y="3910975"/>
            <a:ext cx="162020" cy="21602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0" name="Рисунок 129">
            <a:extLst>
              <a:ext uri="{FF2B5EF4-FFF2-40B4-BE49-F238E27FC236}">
                <a16:creationId xmlns:a16="http://schemas.microsoft.com/office/drawing/2014/main" id="{0094FE7E-9203-4839-AA52-D52E24AC3C6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95" y="4618990"/>
            <a:ext cx="162020" cy="216027"/>
          </a:xfrm>
          <a:prstGeom prst="rect">
            <a:avLst/>
          </a:prstGeom>
        </p:spPr>
      </p:pic>
      <p:pic>
        <p:nvPicPr>
          <p:cNvPr id="131" name="Рисунок 130">
            <a:extLst>
              <a:ext uri="{FF2B5EF4-FFF2-40B4-BE49-F238E27FC236}">
                <a16:creationId xmlns:a16="http://schemas.microsoft.com/office/drawing/2014/main" id="{EB14876D-C654-40EB-938F-485AAEA3A8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932" y="4174411"/>
            <a:ext cx="162020" cy="216027"/>
          </a:xfrm>
          <a:prstGeom prst="rect">
            <a:avLst/>
          </a:prstGeom>
        </p:spPr>
      </p:pic>
      <p:pic>
        <p:nvPicPr>
          <p:cNvPr id="105" name="Picture 3" descr="D:\Академия\видосы в работу битрикс\Преза Голикова\Asset 1-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386" y="225349"/>
            <a:ext cx="2442519" cy="57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162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" y="0"/>
            <a:ext cx="10684154" cy="6840538"/>
          </a:xfrm>
          <a:prstGeom prst="rect">
            <a:avLst/>
          </a:prstGeom>
        </p:spPr>
      </p:pic>
      <p:sp>
        <p:nvSpPr>
          <p:cNvPr id="72" name="Rectangle 424"/>
          <p:cNvSpPr>
            <a:spLocks noChangeArrowheads="1"/>
          </p:cNvSpPr>
          <p:nvPr/>
        </p:nvSpPr>
        <p:spPr bwMode="auto">
          <a:xfrm>
            <a:off x="404465" y="447569"/>
            <a:ext cx="8558560" cy="11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defTabSz="914400"/>
            <a:r>
              <a:rPr lang="ru-RU" altLang="ru-RU" sz="2500" b="1" dirty="0">
                <a:solidFill>
                  <a:schemeClr val="bg1"/>
                </a:solidFill>
                <a:latin typeface="Montserrat" panose="00000500000000000000" pitchFamily="2" charset="-52"/>
              </a:rPr>
              <a:t>КУРС «ИСПОЛЬЗОВАНИЕ БИБЛИОТЕКИ ЦИФРОВОГО ОБРАЗОВАТЕЛЬНОГО КОНТЕНТА</a:t>
            </a:r>
            <a:br>
              <a:rPr lang="ru-RU" altLang="ru-RU" sz="2500" b="1" dirty="0">
                <a:solidFill>
                  <a:schemeClr val="bg1"/>
                </a:solidFill>
                <a:latin typeface="Montserrat" panose="00000500000000000000" pitchFamily="2" charset="-52"/>
              </a:rPr>
            </a:br>
            <a:r>
              <a:rPr lang="ru-RU" altLang="ru-RU" sz="2500" b="1" dirty="0">
                <a:solidFill>
                  <a:schemeClr val="bg1"/>
                </a:solidFill>
                <a:latin typeface="Montserrat" panose="00000500000000000000" pitchFamily="2" charset="-52"/>
              </a:rPr>
              <a:t>В УЧЕБНОЙ ДЕЯТЕЛЬНОСТИ»</a:t>
            </a:r>
          </a:p>
        </p:txBody>
      </p:sp>
      <p:sp>
        <p:nvSpPr>
          <p:cNvPr id="73" name="Rectangle 545"/>
          <p:cNvSpPr>
            <a:spLocks noChangeArrowheads="1"/>
          </p:cNvSpPr>
          <p:nvPr/>
        </p:nvSpPr>
        <p:spPr bwMode="auto">
          <a:xfrm>
            <a:off x="1467522" y="1982625"/>
            <a:ext cx="316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defTabSz="914400"/>
            <a:r>
              <a:rPr lang="ru-RU" altLang="ru-RU" sz="2400" b="1" dirty="0">
                <a:solidFill>
                  <a:srgbClr val="FFFFFF"/>
                </a:solidFill>
                <a:latin typeface="Montserrat" panose="00000500000000000000" pitchFamily="2" charset="-52"/>
              </a:rPr>
              <a:t>Цель программы: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4" name="Rectangle 545"/>
          <p:cNvSpPr>
            <a:spLocks noChangeArrowheads="1"/>
          </p:cNvSpPr>
          <p:nvPr/>
        </p:nvSpPr>
        <p:spPr bwMode="auto">
          <a:xfrm>
            <a:off x="7125372" y="1982624"/>
            <a:ext cx="316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defTabSz="914400"/>
            <a:r>
              <a:rPr lang="ru-RU" altLang="ru-RU" sz="2400" b="1" dirty="0">
                <a:solidFill>
                  <a:srgbClr val="1B3281"/>
                </a:solidFill>
                <a:latin typeface="Montserrat" panose="00000500000000000000" pitchFamily="2" charset="-52"/>
              </a:rPr>
              <a:t>Задачи: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rgbClr val="1B3281"/>
              </a:solidFill>
              <a:effectLst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404465" y="2668775"/>
            <a:ext cx="46839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chemeClr val="bg1"/>
                </a:solidFill>
                <a:latin typeface="Montserrat Medium" panose="00000600000000000000" pitchFamily="2" charset="-52"/>
              </a:rPr>
              <a:t>Подготовка педагогов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chemeClr val="bg1"/>
                </a:solidFill>
                <a:latin typeface="Montserrat Medium" panose="00000600000000000000" pitchFamily="2" charset="-52"/>
              </a:rPr>
              <a:t>к эффективному использованию цифрового образовательного контента, разработанного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chemeClr val="bg1"/>
                </a:solidFill>
                <a:latin typeface="Montserrat Medium" panose="00000600000000000000" pitchFamily="2" charset="-52"/>
              </a:rPr>
              <a:t>Академией Минпросвещения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7125372" y="2753276"/>
            <a:ext cx="31616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Сформировать компетенции, необходимые для подготовки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к современному уроку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7125371" y="3762926"/>
            <a:ext cx="33426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Продемонстрировать способы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и преимущества использования цифрового контента на уроке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7125371" y="4772576"/>
            <a:ext cx="33426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Внедрить практику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планирования урочной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деятельности на основании УТК</a:t>
            </a:r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8218" y="5571772"/>
            <a:ext cx="1115457" cy="1105960"/>
          </a:xfrm>
          <a:prstGeom prst="rect">
            <a:avLst/>
          </a:prstGeom>
        </p:spPr>
      </p:pic>
      <p:sp>
        <p:nvSpPr>
          <p:cNvPr id="79" name="Rectangle 545"/>
          <p:cNvSpPr>
            <a:spLocks noChangeArrowheads="1"/>
          </p:cNvSpPr>
          <p:nvPr/>
        </p:nvSpPr>
        <p:spPr bwMode="auto">
          <a:xfrm>
            <a:off x="7830221" y="5983528"/>
            <a:ext cx="316162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defTabSz="914400"/>
            <a:r>
              <a:rPr lang="ru-RU" altLang="ru-RU" sz="1400" b="1" dirty="0">
                <a:solidFill>
                  <a:srgbClr val="1B3281"/>
                </a:solidFill>
                <a:latin typeface="Montserrat" panose="00000500000000000000" pitchFamily="2" charset="-52"/>
              </a:rPr>
              <a:t>Записаться</a:t>
            </a:r>
          </a:p>
        </p:txBody>
      </p:sp>
      <p:sp>
        <p:nvSpPr>
          <p:cNvPr id="80" name="Прямоугольник 79"/>
          <p:cNvSpPr/>
          <p:nvPr/>
        </p:nvSpPr>
        <p:spPr>
          <a:xfrm>
            <a:off x="712139" y="3762926"/>
            <a:ext cx="46839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Формат: очно-заочное обучение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с применением дистанционных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образовательных технологий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Продолжительность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обучения – 16 часов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Изучение в любое удобное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для учителя время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Практикоориентированное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обучение («Обучая, учимся»)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30" y="3821297"/>
            <a:ext cx="146317" cy="14631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29" y="5302342"/>
            <a:ext cx="146317" cy="14631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29" y="6018091"/>
            <a:ext cx="146317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026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274"/>
            <a:ext cx="10691813" cy="3078316"/>
          </a:xfrm>
          <a:prstGeom prst="rect">
            <a:avLst/>
          </a:prstGeom>
        </p:spPr>
      </p:pic>
      <p:sp>
        <p:nvSpPr>
          <p:cNvPr id="6" name="Rectangle 424"/>
          <p:cNvSpPr>
            <a:spLocks noChangeArrowheads="1"/>
          </p:cNvSpPr>
          <p:nvPr/>
        </p:nvSpPr>
        <p:spPr bwMode="auto">
          <a:xfrm>
            <a:off x="0" y="733589"/>
            <a:ext cx="10691813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defTabSz="914400"/>
            <a:r>
              <a:rPr lang="ru-RU" altLang="ru-RU" sz="2500" b="1" dirty="0">
                <a:solidFill>
                  <a:schemeClr val="bg1"/>
                </a:solidFill>
                <a:latin typeface="Montserrat" panose="00000500000000000000" pitchFamily="2" charset="-52"/>
              </a:rPr>
              <a:t>ПОЛЕЗНЫЕ ССЫЛКИ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1539158"/>
            <a:ext cx="106918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Консультационная и техническая поддержка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800" b="1" dirty="0">
              <a:solidFill>
                <a:schemeClr val="bg1"/>
              </a:solidFill>
              <a:latin typeface="Montserrat Light" panose="00000400000000000000" pitchFamily="2" charset="-52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800" b="1" dirty="0">
                <a:solidFill>
                  <a:schemeClr val="bg1"/>
                </a:solidFill>
                <a:latin typeface="Montserrat Light" panose="00000400000000000000" pitchFamily="2" charset="-52"/>
              </a:rPr>
              <a:t>urok@apkpro.ru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57" y="3166963"/>
            <a:ext cx="8785097" cy="194479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97679" y="5111756"/>
            <a:ext cx="15969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ФГИС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«Моя школа»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17712" y="5111756"/>
            <a:ext cx="17360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Универсальный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тематический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классификатор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552535" y="5111756"/>
            <a:ext cx="19490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Информационные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материалы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о Библиотеке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856862" y="5106982"/>
            <a:ext cx="20782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Педагогическая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лаборатория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по использованию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rgbClr val="1B3281"/>
                </a:solidFill>
                <a:latin typeface="Montserrat Medium" panose="00000600000000000000" pitchFamily="2" charset="-52"/>
              </a:rPr>
              <a:t>контента </a:t>
            </a:r>
          </a:p>
        </p:txBody>
      </p:sp>
      <p:pic>
        <p:nvPicPr>
          <p:cNvPr id="13" name="Picture 3" descr="D:\Академия\видосы в работу битрикс\Преза Голикова\Asset 1-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54" y="614497"/>
            <a:ext cx="2442519" cy="57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7743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1022</TotalTime>
  <Words>628</Words>
  <Application>Microsoft Office PowerPoint</Application>
  <PresentationFormat>Произвольный</PresentationFormat>
  <Paragraphs>221</Paragraphs>
  <Slides>10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Calibri</vt:lpstr>
      <vt:lpstr>Calibri Light</vt:lpstr>
      <vt:lpstr>Golos Text Regular</vt:lpstr>
      <vt:lpstr>Montserrat</vt:lpstr>
      <vt:lpstr>Montserrat ExtraBold</vt:lpstr>
      <vt:lpstr>Montserrat Light</vt:lpstr>
      <vt:lpstr>Montserrat Medium</vt:lpstr>
      <vt:lpstr>Segoe UI</vt:lpstr>
      <vt:lpstr>Тема Office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Дмитрий Dave</dc:creator>
  <cp:lastModifiedBy>Елена Григорьевна Петрова</cp:lastModifiedBy>
  <cp:revision>66</cp:revision>
  <dcterms:created xsi:type="dcterms:W3CDTF">2022-09-15T09:49:43Z</dcterms:created>
  <dcterms:modified xsi:type="dcterms:W3CDTF">2023-04-07T11:30:32Z</dcterms:modified>
</cp:coreProperties>
</file>